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94"/>
  </p:notesMasterIdLst>
  <p:sldIdLst>
    <p:sldId id="256" r:id="rId2"/>
    <p:sldId id="257" r:id="rId3"/>
    <p:sldId id="412" r:id="rId4"/>
    <p:sldId id="262" r:id="rId5"/>
    <p:sldId id="263" r:id="rId6"/>
    <p:sldId id="265" r:id="rId7"/>
    <p:sldId id="267" r:id="rId8"/>
    <p:sldId id="270" r:id="rId9"/>
    <p:sldId id="272" r:id="rId10"/>
    <p:sldId id="274" r:id="rId11"/>
    <p:sldId id="285" r:id="rId12"/>
    <p:sldId id="290" r:id="rId13"/>
    <p:sldId id="291" r:id="rId14"/>
    <p:sldId id="293" r:id="rId15"/>
    <p:sldId id="294" r:id="rId16"/>
    <p:sldId id="295" r:id="rId17"/>
    <p:sldId id="297" r:id="rId18"/>
    <p:sldId id="281" r:id="rId19"/>
    <p:sldId id="283" r:id="rId20"/>
    <p:sldId id="278" r:id="rId21"/>
    <p:sldId id="279" r:id="rId22"/>
    <p:sldId id="299" r:id="rId23"/>
    <p:sldId id="302" r:id="rId24"/>
    <p:sldId id="303" r:id="rId25"/>
    <p:sldId id="304" r:id="rId26"/>
    <p:sldId id="305" r:id="rId27"/>
    <p:sldId id="306" r:id="rId28"/>
    <p:sldId id="308" r:id="rId29"/>
    <p:sldId id="307" r:id="rId30"/>
    <p:sldId id="315" r:id="rId31"/>
    <p:sldId id="314" r:id="rId32"/>
    <p:sldId id="322" r:id="rId33"/>
    <p:sldId id="324" r:id="rId34"/>
    <p:sldId id="320" r:id="rId35"/>
    <p:sldId id="326" r:id="rId36"/>
    <p:sldId id="325" r:id="rId37"/>
    <p:sldId id="321" r:id="rId38"/>
    <p:sldId id="329" r:id="rId39"/>
    <p:sldId id="330" r:id="rId40"/>
    <p:sldId id="331" r:id="rId41"/>
    <p:sldId id="339" r:id="rId42"/>
    <p:sldId id="338" r:id="rId43"/>
    <p:sldId id="340" r:id="rId44"/>
    <p:sldId id="342" r:id="rId45"/>
    <p:sldId id="333" r:id="rId46"/>
    <p:sldId id="335" r:id="rId47"/>
    <p:sldId id="343" r:id="rId48"/>
    <p:sldId id="345" r:id="rId49"/>
    <p:sldId id="348" r:id="rId50"/>
    <p:sldId id="349" r:id="rId51"/>
    <p:sldId id="352" r:id="rId52"/>
    <p:sldId id="353" r:id="rId53"/>
    <p:sldId id="358" r:id="rId54"/>
    <p:sldId id="359" r:id="rId55"/>
    <p:sldId id="360" r:id="rId56"/>
    <p:sldId id="363" r:id="rId57"/>
    <p:sldId id="365" r:id="rId58"/>
    <p:sldId id="366" r:id="rId59"/>
    <p:sldId id="368" r:id="rId60"/>
    <p:sldId id="369" r:id="rId61"/>
    <p:sldId id="370" r:id="rId62"/>
    <p:sldId id="371" r:id="rId63"/>
    <p:sldId id="372" r:id="rId64"/>
    <p:sldId id="373" r:id="rId65"/>
    <p:sldId id="374" r:id="rId66"/>
    <p:sldId id="375" r:id="rId67"/>
    <p:sldId id="376" r:id="rId68"/>
    <p:sldId id="377" r:id="rId69"/>
    <p:sldId id="388" r:id="rId70"/>
    <p:sldId id="378" r:id="rId71"/>
    <p:sldId id="379" r:id="rId72"/>
    <p:sldId id="380" r:id="rId73"/>
    <p:sldId id="381" r:id="rId74"/>
    <p:sldId id="382" r:id="rId75"/>
    <p:sldId id="389" r:id="rId76"/>
    <p:sldId id="390" r:id="rId77"/>
    <p:sldId id="393" r:id="rId78"/>
    <p:sldId id="396" r:id="rId79"/>
    <p:sldId id="398" r:id="rId80"/>
    <p:sldId id="399" r:id="rId81"/>
    <p:sldId id="400" r:id="rId82"/>
    <p:sldId id="401" r:id="rId83"/>
    <p:sldId id="410" r:id="rId84"/>
    <p:sldId id="402" r:id="rId85"/>
    <p:sldId id="411" r:id="rId86"/>
    <p:sldId id="408" r:id="rId87"/>
    <p:sldId id="405" r:id="rId88"/>
    <p:sldId id="406" r:id="rId89"/>
    <p:sldId id="407" r:id="rId90"/>
    <p:sldId id="413" r:id="rId91"/>
    <p:sldId id="414" r:id="rId92"/>
    <p:sldId id="415" r:id="rId9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ane Desselle" initials="S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varScale="1">
        <p:scale>
          <a:sx n="107" d="100"/>
          <a:sy n="107" d="100"/>
        </p:scale>
        <p:origin x="-684" y="-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commentAuthors" Target="commentAuthor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4507D03-6453-4638-AA90-BA6F1D3923EF}" type="datetimeFigureOut">
              <a:rPr lang="en-US" smtClean="0"/>
              <a:pPr/>
              <a:t>2/28/2017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FCDCF1E-2FBB-41D1-B202-E17605DC4845}" type="slidenum">
              <a:rPr lang="en-US" smtClean="0"/>
              <a:pPr/>
              <a:t>‹#›</a:t>
            </a:fld>
            <a:endParaRPr lang="en-US"/>
          </a:p>
        </p:txBody>
      </p:sp>
    </p:spTree>
    <p:extLst>
      <p:ext uri="{BB962C8B-B14F-4D97-AF65-F5344CB8AC3E}">
        <p14:creationId xmlns="" xmlns:p14="http://schemas.microsoft.com/office/powerpoint/2010/main" val="42227519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0FCDCF1E-2FBB-41D1-B202-E17605DC4845}" type="slidenum">
              <a:rPr lang="en-US" smtClean="0"/>
              <a:pPr/>
              <a:t>61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Acquisition</a:t>
            </a:r>
            <a:endParaRPr lang="en-US" dirty="0"/>
          </a:p>
        </p:txBody>
      </p:sp>
      <p:sp>
        <p:nvSpPr>
          <p:cNvPr id="4" name="Slide Number Placeholder 3"/>
          <p:cNvSpPr>
            <a:spLocks noGrp="1"/>
          </p:cNvSpPr>
          <p:nvPr>
            <p:ph type="sldNum" sz="quarter" idx="10"/>
          </p:nvPr>
        </p:nvSpPr>
        <p:spPr/>
        <p:txBody>
          <a:bodyPr/>
          <a:lstStyle/>
          <a:p>
            <a:fld id="{0FCDCF1E-2FBB-41D1-B202-E17605DC4845}" type="slidenum">
              <a:rPr lang="en-US" smtClean="0"/>
              <a:pPr/>
              <a:t>62</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3B74623-2892-40EA-8D6F-4D7F6E3D7BF6}" type="datetimeFigureOut">
              <a:rPr lang="en-US" smtClean="0"/>
              <a:pPr/>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6DACD4-B8E3-4A0E-8866-75D9430E6FAB}"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3B74623-2892-40EA-8D6F-4D7F6E3D7BF6}" type="datetimeFigureOut">
              <a:rPr lang="en-US" smtClean="0"/>
              <a:pPr/>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6DACD4-B8E3-4A0E-8866-75D9430E6FA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B74623-2892-40EA-8D6F-4D7F6E3D7BF6}" type="datetimeFigureOut">
              <a:rPr lang="en-US" smtClean="0"/>
              <a:pPr/>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6DACD4-B8E3-4A0E-8866-75D9430E6FA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53B74623-2892-40EA-8D6F-4D7F6E3D7BF6}" type="datetimeFigureOut">
              <a:rPr lang="en-US" smtClean="0"/>
              <a:pPr/>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6DACD4-B8E3-4A0E-8866-75D9430E6FA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3B74623-2892-40EA-8D6F-4D7F6E3D7BF6}" type="datetimeFigureOut">
              <a:rPr lang="en-US" smtClean="0"/>
              <a:pPr/>
              <a:t>2/28/2017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6DACD4-B8E3-4A0E-8866-75D9430E6FAB}"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B74623-2892-40EA-8D6F-4D7F6E3D7BF6}" type="datetimeFigureOut">
              <a:rPr lang="en-US" smtClean="0"/>
              <a:pPr/>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6DACD4-B8E3-4A0E-8866-75D9430E6FA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B74623-2892-40EA-8D6F-4D7F6E3D7BF6}" type="datetimeFigureOut">
              <a:rPr lang="en-US" smtClean="0"/>
              <a:pPr/>
              <a:t>2/28/2017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6DACD4-B8E3-4A0E-8866-75D9430E6FAB}"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3B74623-2892-40EA-8D6F-4D7F6E3D7BF6}" type="datetimeFigureOut">
              <a:rPr lang="en-US" smtClean="0"/>
              <a:pPr/>
              <a:t>2/28/2017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6DACD4-B8E3-4A0E-8866-75D9430E6FA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B74623-2892-40EA-8D6F-4D7F6E3D7BF6}" type="datetimeFigureOut">
              <a:rPr lang="en-US" smtClean="0"/>
              <a:pPr/>
              <a:t>2/28/2017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6DACD4-B8E3-4A0E-8866-75D9430E6FA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B74623-2892-40EA-8D6F-4D7F6E3D7BF6}" type="datetimeFigureOut">
              <a:rPr lang="en-US" smtClean="0"/>
              <a:pPr/>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6DACD4-B8E3-4A0E-8866-75D9430E6FAB}"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3B74623-2892-40EA-8D6F-4D7F6E3D7BF6}" type="datetimeFigureOut">
              <a:rPr lang="en-US" smtClean="0"/>
              <a:pPr/>
              <a:t>2/28/2017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6DACD4-B8E3-4A0E-8866-75D9430E6FA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53B74623-2892-40EA-8D6F-4D7F6E3D7BF6}" type="datetimeFigureOut">
              <a:rPr lang="en-US" smtClean="0"/>
              <a:pPr/>
              <a:t>2/28/2017</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B6DACD4-B8E3-4A0E-8866-75D9430E6FA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fda.gov/Drugs/GuidanceComplianceRegulatoryInformation/Surveillance/AdverseDrugEffects/ucm070441.htm" TargetMode="External"/><Relationship Id="rId2" Type="http://schemas.openxmlformats.org/officeDocument/2006/relationships/hyperlink" Target="http://www.fda.gov/Drugs/GuidanceComplianceRegulatoryInformation/Surveillance/AdverseDrugEffects/ucm070434.htm" TargetMode="External"/><Relationship Id="rId1" Type="http://schemas.openxmlformats.org/officeDocument/2006/relationships/slideLayout" Target="../slideLayouts/slideLayout2.xml"/><Relationship Id="rId5" Type="http://schemas.openxmlformats.org/officeDocument/2006/relationships/hyperlink" Target="http://www.fda.gov/Drugs/GuidanceComplianceRegulatoryInformation/Surveillance/AdverseDrugEffects/ucm070461.htm" TargetMode="External"/><Relationship Id="rId4" Type="http://schemas.openxmlformats.org/officeDocument/2006/relationships/hyperlink" Target="http://www.fda.gov/Drugs/GuidanceComplianceRegulatoryInformation/Surveillance/AdverseDrugEffects/ucm070456.ht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fda.gov/Safety/MedWatch/default.htm" TargetMode="External"/><Relationship Id="rId2" Type="http://schemas.openxmlformats.org/officeDocument/2006/relationships/hyperlink" Target="https://www.accessdata.fda.gov/scripts/medwatch/index.cfm?action=reporting.home"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rsap.org/article/S1551-7411(14)00408-2/pdf" TargetMode="External"/><Relationship Id="rId2" Type="http://schemas.openxmlformats.org/officeDocument/2006/relationships/hyperlink" Target="http://www.rsap.org/article/S1551-7411(16)30113-9/pdf" TargetMode="External"/><Relationship Id="rId1" Type="http://schemas.openxmlformats.org/officeDocument/2006/relationships/slideLayout" Target="../slideLayouts/slideLayout2.xml"/><Relationship Id="rId5" Type="http://schemas.openxmlformats.org/officeDocument/2006/relationships/hyperlink" Target="http://www.rsap.org/article/S1551-7411(06)00126-4/pdf" TargetMode="External"/><Relationship Id="rId4" Type="http://schemas.openxmlformats.org/officeDocument/2006/relationships/hyperlink" Target="http://www.rsap.org/article/S1551-7411(14)00027-8/pdf" TargetMode="Externa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hyperlink" Target="http://www.rsap.org/article/S1551-7411(16)30093-6/pdf" TargetMode="External"/><Relationship Id="rId2" Type="http://schemas.openxmlformats.org/officeDocument/2006/relationships/hyperlink" Target="http://www.rsap.org/article/S1551-7411(16)00036-X/pdf" TargetMode="External"/><Relationship Id="rId1" Type="http://schemas.openxmlformats.org/officeDocument/2006/relationships/slideLayout" Target="../slideLayouts/slideLayout2.xml"/><Relationship Id="rId5" Type="http://schemas.openxmlformats.org/officeDocument/2006/relationships/hyperlink" Target="http://www.rsap.org/article/S1551-7411(15)00177-1/pdf" TargetMode="External"/><Relationship Id="rId4" Type="http://schemas.openxmlformats.org/officeDocument/2006/relationships/hyperlink" Target="http://www.rsap.org/article/S1551-7411(15)00283-1/pdf"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rsap.org/article/S1551-7411(10)00037-9/pdf" TargetMode="External"/><Relationship Id="rId2" Type="http://schemas.openxmlformats.org/officeDocument/2006/relationships/hyperlink" Target="http://www.rsap.org/article/S1551-7411(16)30307-2/pdf" TargetMode="External"/><Relationship Id="rId1" Type="http://schemas.openxmlformats.org/officeDocument/2006/relationships/slideLayout" Target="../slideLayouts/slideLayout2.xml"/><Relationship Id="rId5" Type="http://schemas.openxmlformats.org/officeDocument/2006/relationships/hyperlink" Target="https://www.ncbi.nlm.nih.gov/pubmed/27880053" TargetMode="External"/><Relationship Id="rId4" Type="http://schemas.openxmlformats.org/officeDocument/2006/relationships/hyperlink" Target="https://www.ncbi.nlm.nih.gov/pubmed/28112816"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hyperlink" Target="http://www.jmcp.org/doi/abs/10.18553/jmcp.1998.4.3.303" TargetMode="External"/><Relationship Id="rId2" Type="http://schemas.openxmlformats.org/officeDocument/2006/relationships/hyperlink" Target="http://www.jmcp.org/doi/abs/10.18553/jmcp.2000.6.5.383" TargetMode="External"/><Relationship Id="rId1" Type="http://schemas.openxmlformats.org/officeDocument/2006/relationships/slideLayout" Target="../slideLayouts/slideLayout2.xml"/><Relationship Id="rId5" Type="http://schemas.openxmlformats.org/officeDocument/2006/relationships/hyperlink" Target="http://link.springer.com/article/10.2165/00019053-199712050-00008" TargetMode="External"/><Relationship Id="rId4" Type="http://schemas.openxmlformats.org/officeDocument/2006/relationships/hyperlink" Target="http://www.ajmc.com/journals/issue/2016/2016-vol22-n9/cost-benefit-of-appointment-based-medication-synchronization-in-community-pharmacies" TargetMode="Externa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medcitynews.com/2017/01/myovant-launch-ipo-phase-3-trials-in-6-months/" TargetMode="External"/><Relationship Id="rId2" Type="http://schemas.openxmlformats.org/officeDocument/2006/relationships/hyperlink" Target="http://www.marketwatch.com/story/aldeyra-therapeutics-announces-clinical-development-update-for-phase-3-programs-2017-01-25" TargetMode="External"/><Relationship Id="rId1" Type="http://schemas.openxmlformats.org/officeDocument/2006/relationships/slideLayout" Target="../slideLayouts/slideLayout2.xml"/><Relationship Id="rId4" Type="http://schemas.openxmlformats.org/officeDocument/2006/relationships/hyperlink" Target="http://www.prnewswire.com/news-releases/intarcia-presents-results-from-two-successful-phase-3-trials-for-itca-650-its-investigational-therapy-in-type-2-diabetes-at-51st-easd-300143957.html" TargetMode="Externa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71600"/>
            <a:ext cx="8305800" cy="1927225"/>
          </a:xfrm>
        </p:spPr>
        <p:txBody>
          <a:bodyPr/>
          <a:lstStyle/>
          <a:p>
            <a:r>
              <a:rPr lang="en-US" b="1" dirty="0" smtClean="0">
                <a:effectLst>
                  <a:outerShdw blurRad="38100" dist="38100" dir="2700000" algn="tl">
                    <a:srgbClr val="000000">
                      <a:alpha val="43137"/>
                    </a:srgbClr>
                  </a:outerShdw>
                </a:effectLst>
              </a:rPr>
              <a:t>U.S. Drug use, Economics, &amp; pricing </a:t>
            </a:r>
            <a:endParaRPr lang="en-US" b="1"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r>
              <a:rPr lang="en-US" dirty="0" smtClean="0"/>
              <a:t>Shane P. Desselle, </a:t>
            </a:r>
            <a:r>
              <a:rPr lang="en-US" dirty="0" err="1" smtClean="0"/>
              <a:t>RPh</a:t>
            </a:r>
            <a:r>
              <a:rPr lang="en-US" dirty="0" smtClean="0"/>
              <a:t>, PhD, </a:t>
            </a:r>
            <a:r>
              <a:rPr lang="en-US" dirty="0" err="1" smtClean="0"/>
              <a:t>FAPhA</a:t>
            </a:r>
            <a:endParaRPr lang="en-US" dirty="0" smtClean="0"/>
          </a:p>
          <a:p>
            <a:r>
              <a:rPr lang="en-US" dirty="0" smtClean="0"/>
              <a:t>Professor, </a:t>
            </a:r>
            <a:r>
              <a:rPr lang="en-US" dirty="0" err="1" smtClean="0"/>
              <a:t>Touro</a:t>
            </a:r>
            <a:r>
              <a:rPr lang="en-US" dirty="0" smtClean="0"/>
              <a:t> University California</a:t>
            </a:r>
          </a:p>
          <a:p>
            <a:r>
              <a:rPr lang="en-US" dirty="0" smtClean="0"/>
              <a:t>Editor, </a:t>
            </a:r>
            <a:r>
              <a:rPr lang="en-US" i="1" dirty="0" smtClean="0"/>
              <a:t>Research in Social and Administrative Pharmacy</a:t>
            </a:r>
          </a:p>
        </p:txBody>
      </p:sp>
    </p:spTree>
    <p:extLst>
      <p:ext uri="{BB962C8B-B14F-4D97-AF65-F5344CB8AC3E}">
        <p14:creationId xmlns="" xmlns:p14="http://schemas.microsoft.com/office/powerpoint/2010/main" val="326456208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trials.png"/>
          <p:cNvPicPr>
            <a:picLocks noChangeAspect="1" noChangeArrowheads="1"/>
          </p:cNvPicPr>
          <p:nvPr/>
        </p:nvPicPr>
        <p:blipFill>
          <a:blip r:embed="rId2" cstate="print">
            <a:extLst>
              <a:ext uri="{28A0092B-C50C-407E-A947-70E740481C1C}">
                <a14:useLocalDpi xmlns="" xmlns:a14="http://schemas.microsoft.com/office/drawing/2010/main" val="0"/>
              </a:ext>
            </a:extLst>
          </a:blip>
          <a:srcRect/>
          <a:stretch>
            <a:fillRect/>
          </a:stretch>
        </p:blipFill>
        <p:spPr bwMode="auto">
          <a:xfrm>
            <a:off x="0" y="198991"/>
            <a:ext cx="9144000" cy="6460017"/>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557862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Phase 4 Clinical Trials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Studies are done after the drug has been marketed to gather information on the drug's effect in various populations and any side effects associated with long-term use.</a:t>
            </a:r>
          </a:p>
          <a:p>
            <a:r>
              <a:rPr lang="en-US" dirty="0" smtClean="0"/>
              <a:t>“Real-world” data on the drugs use</a:t>
            </a:r>
          </a:p>
          <a:p>
            <a:r>
              <a:rPr lang="en-US" dirty="0" smtClean="0"/>
              <a:t>Specific trials might be required by FDA; sponsor might initiate them for competitive reasons</a:t>
            </a:r>
          </a:p>
          <a:p>
            <a:r>
              <a:rPr lang="en-US" dirty="0" smtClean="0"/>
              <a:t>Minimum mandatory period for their conduct is 2 years</a:t>
            </a:r>
          </a:p>
          <a:p>
            <a:r>
              <a:rPr lang="en-US" dirty="0" smtClean="0"/>
              <a:t>Might introduce or incorporate more variables like </a:t>
            </a:r>
            <a:r>
              <a:rPr lang="en-US" dirty="0" err="1" smtClean="0"/>
              <a:t>pharmacoeconomic</a:t>
            </a:r>
            <a:r>
              <a:rPr lang="en-US" dirty="0" smtClean="0"/>
              <a:t> data, quality-of-life data, and other more “terminal” outcomes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effectLst>
                  <a:outerShdw blurRad="38100" dist="38100" dir="2700000" algn="tl">
                    <a:srgbClr val="000000">
                      <a:alpha val="43137"/>
                    </a:srgbClr>
                  </a:outerShdw>
                </a:effectLst>
              </a:rPr>
              <a:t>Pharmacoepidemiogy</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The study of the uses and effects of drugs in well-defined populations</a:t>
            </a:r>
          </a:p>
          <a:p>
            <a:r>
              <a:rPr lang="en-US" dirty="0" smtClean="0"/>
              <a:t>Borrows from pharmacology (the study of the effect of drugs) and epidemiology (the study of the determinants and distribution of diseases)</a:t>
            </a:r>
          </a:p>
          <a:p>
            <a:r>
              <a:rPr lang="en-US" dirty="0" smtClean="0"/>
              <a:t>Can focus on drug therapy (benefits, effects/</a:t>
            </a:r>
            <a:r>
              <a:rPr lang="en-US" dirty="0" err="1" smtClean="0"/>
              <a:t>iatrogenesis</a:t>
            </a:r>
            <a:r>
              <a:rPr lang="en-US" dirty="0" smtClean="0"/>
              <a:t>) or the disease (to better understand the disease through the effectiveness or ineffectiveness of various therapies)</a:t>
            </a:r>
          </a:p>
          <a:p>
            <a:r>
              <a:rPr lang="en-US" dirty="0" smtClean="0"/>
              <a:t>Borrows much from the field of epidemiology, but in some cases, originates its own methods, </a:t>
            </a:r>
            <a:r>
              <a:rPr lang="en-US" dirty="0" err="1" smtClean="0"/>
              <a:t>eg</a:t>
            </a:r>
            <a:r>
              <a:rPr lang="en-US" dirty="0" smtClean="0"/>
              <a:t>, </a:t>
            </a:r>
            <a:r>
              <a:rPr lang="en-US" dirty="0" err="1" smtClean="0"/>
              <a:t>pharmacovigilance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Epidemiology</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i="1" dirty="0" smtClean="0"/>
              <a:t>Descriptive epidemiology </a:t>
            </a:r>
            <a:r>
              <a:rPr lang="en-US" dirty="0" smtClean="0"/>
              <a:t>describes disease and/or exposure and may consist of calculating rates, e.g., incidence and prevalence. </a:t>
            </a:r>
          </a:p>
          <a:p>
            <a:r>
              <a:rPr lang="en-US" i="1" dirty="0" smtClean="0"/>
              <a:t>Analytic epidemiology </a:t>
            </a:r>
            <a:r>
              <a:rPr lang="en-US" dirty="0" smtClean="0"/>
              <a:t>includes (1) observational studies, such as case-control and cohort studies, and (2) experimental studies which include clinical trials or randomized clinical trials. </a:t>
            </a:r>
          </a:p>
          <a:p>
            <a:pPr lvl="1"/>
            <a:r>
              <a:rPr lang="en-US" dirty="0" smtClean="0"/>
              <a:t>Case-control</a:t>
            </a:r>
          </a:p>
          <a:p>
            <a:pPr lvl="1"/>
            <a:r>
              <a:rPr lang="en-US" dirty="0" smtClean="0"/>
              <a:t>Cohort</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Study Design Considerations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Causality vs. </a:t>
            </a:r>
            <a:r>
              <a:rPr lang="en-US" dirty="0" err="1" smtClean="0"/>
              <a:t>correlational</a:t>
            </a:r>
            <a:r>
              <a:rPr lang="en-US" dirty="0" smtClean="0"/>
              <a:t> vs. descriptive</a:t>
            </a:r>
          </a:p>
          <a:p>
            <a:r>
              <a:rPr lang="en-US" dirty="0" smtClean="0"/>
              <a:t>Validity of measurement </a:t>
            </a:r>
          </a:p>
          <a:p>
            <a:pPr lvl="1"/>
            <a:r>
              <a:rPr lang="en-US" dirty="0" smtClean="0"/>
              <a:t>Internal validity</a:t>
            </a:r>
          </a:p>
          <a:p>
            <a:pPr lvl="1"/>
            <a:r>
              <a:rPr lang="en-US" dirty="0" smtClean="0"/>
              <a:t>External validity</a:t>
            </a:r>
          </a:p>
          <a:p>
            <a:r>
              <a:rPr lang="en-US" dirty="0" smtClean="0"/>
              <a:t>Bias of measurement/inference</a:t>
            </a:r>
          </a:p>
          <a:p>
            <a:pPr lvl="1"/>
            <a:r>
              <a:rPr lang="en-US" dirty="0" smtClean="0"/>
              <a:t>Random error</a:t>
            </a:r>
          </a:p>
          <a:p>
            <a:pPr lvl="1"/>
            <a:r>
              <a:rPr lang="en-US" dirty="0" smtClean="0"/>
              <a:t>Systematic error</a:t>
            </a:r>
          </a:p>
          <a:p>
            <a:pPr lvl="2"/>
            <a:r>
              <a:rPr lang="en-US" dirty="0" smtClean="0"/>
              <a:t>Selection bias</a:t>
            </a:r>
          </a:p>
          <a:p>
            <a:pPr lvl="2"/>
            <a:r>
              <a:rPr lang="en-US" dirty="0" smtClean="0"/>
              <a:t>Information bias</a:t>
            </a:r>
          </a:p>
          <a:p>
            <a:pPr lvl="2"/>
            <a:r>
              <a:rPr lang="en-US" dirty="0" smtClean="0"/>
              <a:t>Recall bias</a:t>
            </a:r>
          </a:p>
          <a:p>
            <a:pPr lvl="2"/>
            <a:r>
              <a:rPr lang="en-US" dirty="0" smtClean="0"/>
              <a:t>Social desirability bias</a:t>
            </a:r>
          </a:p>
          <a:p>
            <a:pPr lvl="2"/>
            <a:r>
              <a:rPr lang="en-US" dirty="0" smtClean="0"/>
              <a:t>History and maturation</a:t>
            </a:r>
          </a:p>
          <a:p>
            <a:pPr lvl="2"/>
            <a:r>
              <a:rPr lang="en-US" dirty="0" smtClean="0"/>
              <a:t>Confounding</a:t>
            </a:r>
          </a:p>
          <a:p>
            <a:pPr lvl="2">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Population-based Health Management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Encompasses the ability to:</a:t>
            </a:r>
          </a:p>
          <a:p>
            <a:pPr lvl="1"/>
            <a:r>
              <a:rPr lang="en-US" dirty="0" smtClean="0"/>
              <a:t>Assess the health states and health needs of a target population</a:t>
            </a:r>
          </a:p>
          <a:p>
            <a:pPr lvl="1"/>
            <a:r>
              <a:rPr lang="en-US" dirty="0" smtClean="0"/>
              <a:t>Implement and evaluate interventions that are designed to improve the health of that population</a:t>
            </a:r>
          </a:p>
          <a:p>
            <a:pPr lvl="1"/>
            <a:r>
              <a:rPr lang="en-US" dirty="0" smtClean="0"/>
              <a:t>Efficiently and effectively provide care for members of that population in a way that is consistent with the community's cultural, policy and health resource values.</a:t>
            </a:r>
          </a:p>
          <a:p>
            <a:r>
              <a:rPr lang="en-US" dirty="0" smtClean="0"/>
              <a:t>Incorporates managerial, social, and political sciences</a:t>
            </a:r>
          </a:p>
          <a:p>
            <a:r>
              <a:rPr lang="en-US" dirty="0" smtClean="0"/>
              <a:t>Simulations of:</a:t>
            </a:r>
          </a:p>
          <a:p>
            <a:pPr lvl="1"/>
            <a:r>
              <a:rPr lang="en-US" dirty="0" smtClean="0"/>
              <a:t>Population life impacts</a:t>
            </a:r>
          </a:p>
          <a:p>
            <a:pPr lvl="1"/>
            <a:r>
              <a:rPr lang="en-US" dirty="0" smtClean="0"/>
              <a:t>Labor force life impacts</a:t>
            </a:r>
          </a:p>
          <a:p>
            <a:pPr lvl="1"/>
            <a:r>
              <a:rPr lang="en-US" dirty="0" smtClean="0"/>
              <a:t>Economic impacts of disease</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effectLst>
                  <a:outerShdw blurRad="38100" dist="38100" dir="2700000" algn="tl">
                    <a:srgbClr val="000000">
                      <a:alpha val="43137"/>
                    </a:srgbClr>
                  </a:outerShdw>
                </a:effectLst>
              </a:rPr>
              <a:t>Phamacovigilance</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err="1" smtClean="0"/>
              <a:t>P’cological</a:t>
            </a:r>
            <a:r>
              <a:rPr lang="en-US" dirty="0" smtClean="0"/>
              <a:t> science relating to the collection, detection, assessment, monitoring, &amp; prevention of adverse effects</a:t>
            </a:r>
          </a:p>
          <a:p>
            <a:r>
              <a:rPr lang="en-US" dirty="0" smtClean="0"/>
              <a:t>Heavily focuses on adverse drug reactions (ADRs), primarily those that are </a:t>
            </a:r>
            <a:r>
              <a:rPr lang="en-US" i="1" dirty="0" smtClean="0"/>
              <a:t>unintended</a:t>
            </a:r>
            <a:r>
              <a:rPr lang="en-US" dirty="0" smtClean="0"/>
              <a:t>, </a:t>
            </a:r>
            <a:r>
              <a:rPr lang="en-US" dirty="0" err="1" smtClean="0"/>
              <a:t>eg</a:t>
            </a:r>
            <a:r>
              <a:rPr lang="en-US" dirty="0" smtClean="0"/>
              <a:t>, from medical errors</a:t>
            </a:r>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The Role of Various Organizations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295400"/>
            <a:ext cx="8229600" cy="5334000"/>
          </a:xfrm>
        </p:spPr>
        <p:txBody>
          <a:bodyPr>
            <a:normAutofit fontScale="92500" lnSpcReduction="20000"/>
          </a:bodyPr>
          <a:lstStyle/>
          <a:p>
            <a:r>
              <a:rPr lang="en-US" dirty="0" smtClean="0"/>
              <a:t>World Health Organization (WHO)</a:t>
            </a:r>
          </a:p>
          <a:p>
            <a:r>
              <a:rPr lang="en-US" dirty="0" smtClean="0"/>
              <a:t>Int’l Council on </a:t>
            </a:r>
            <a:r>
              <a:rPr lang="en-US" dirty="0" err="1" smtClean="0"/>
              <a:t>Harmonisation</a:t>
            </a:r>
            <a:endParaRPr lang="en-US" dirty="0" smtClean="0"/>
          </a:p>
          <a:p>
            <a:r>
              <a:rPr lang="en-US" dirty="0" smtClean="0"/>
              <a:t>Council for International Organizations of Medical Science</a:t>
            </a:r>
          </a:p>
          <a:p>
            <a:r>
              <a:rPr lang="en-US" dirty="0" smtClean="0"/>
              <a:t>Int’l Society of </a:t>
            </a:r>
            <a:r>
              <a:rPr lang="en-US" dirty="0" err="1" smtClean="0"/>
              <a:t>P’vigilance</a:t>
            </a:r>
            <a:endParaRPr lang="en-US" dirty="0" smtClean="0"/>
          </a:p>
          <a:p>
            <a:r>
              <a:rPr lang="en-US" dirty="0" smtClean="0"/>
              <a:t>Institutes of Medicine (IOM)</a:t>
            </a:r>
          </a:p>
          <a:p>
            <a:r>
              <a:rPr lang="en-US" dirty="0" smtClean="0"/>
              <a:t>FDA</a:t>
            </a:r>
          </a:p>
          <a:p>
            <a:r>
              <a:rPr lang="en-US" dirty="0" smtClean="0"/>
              <a:t>National Institutes of Health (NIH)</a:t>
            </a:r>
          </a:p>
          <a:p>
            <a:r>
              <a:rPr lang="en-US" dirty="0" smtClean="0"/>
              <a:t>Agency for Healthcare Research and Quality (AHRQ)</a:t>
            </a:r>
          </a:p>
          <a:p>
            <a:r>
              <a:rPr lang="en-US" dirty="0" smtClean="0"/>
              <a:t>Centers for Disease Control and Prevention (CDC)</a:t>
            </a:r>
          </a:p>
          <a:p>
            <a:r>
              <a:rPr lang="en-US" dirty="0" smtClean="0"/>
              <a:t>Institute for Safe Medication Practices (ISMP)</a:t>
            </a:r>
          </a:p>
          <a:p>
            <a:r>
              <a:rPr lang="en-US" dirty="0" smtClean="0"/>
              <a:t>Research on Adverse Drug Events and Reports (RADAR)</a:t>
            </a:r>
          </a:p>
          <a:p>
            <a:r>
              <a:rPr lang="en-US" dirty="0" err="1" smtClean="0"/>
              <a:t>P’cal</a:t>
            </a:r>
            <a:r>
              <a:rPr lang="en-US" dirty="0" smtClean="0"/>
              <a:t> sponsors/manufacturers</a:t>
            </a:r>
          </a:p>
          <a:p>
            <a:r>
              <a:rPr lang="en-US" dirty="0" smtClean="0"/>
              <a:t>Professional organizations (</a:t>
            </a:r>
            <a:r>
              <a:rPr lang="en-US" dirty="0" err="1" smtClean="0"/>
              <a:t>eg</a:t>
            </a:r>
            <a:r>
              <a:rPr lang="en-US" dirty="0" smtClean="0"/>
              <a:t>, Academy of Managed Care Pharmacy)</a:t>
            </a:r>
          </a:p>
          <a:p>
            <a:r>
              <a:rPr lang="en-US" dirty="0" smtClean="0"/>
              <a:t>Local organizations and health departments</a:t>
            </a:r>
          </a:p>
          <a:p>
            <a:r>
              <a:rPr lang="en-US" dirty="0" smtClean="0"/>
              <a:t>Universities, researchers</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FDA Adverse Events Reporting System (FAERS)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77500" lnSpcReduction="20000"/>
          </a:bodyPr>
          <a:lstStyle/>
          <a:p>
            <a:r>
              <a:rPr lang="en-US" dirty="0" smtClean="0"/>
              <a:t>FDA has accepts electronic submissions of expedited and non-expedited Individual Case Safety Reports (ICSRs) for human drug and </a:t>
            </a:r>
            <a:r>
              <a:rPr lang="en-US" dirty="0" err="1" smtClean="0"/>
              <a:t>nonvaccine</a:t>
            </a:r>
            <a:r>
              <a:rPr lang="en-US" dirty="0" smtClean="0"/>
              <a:t> biologic products. </a:t>
            </a:r>
          </a:p>
          <a:p>
            <a:r>
              <a:rPr lang="en-US" dirty="0" smtClean="0"/>
              <a:t>The FDA Adverse Event Reporting System (FAERS) contains over nine million reports of adverse events and reflects data from 1969 to the present. FDA moved data from our legacy system (AERS) to FAERS on August 28, 2012.</a:t>
            </a:r>
          </a:p>
          <a:p>
            <a:r>
              <a:rPr lang="en-US" dirty="0" smtClean="0"/>
              <a:t>Data from FAERS publicly available as summary statistics from previous 10 years. </a:t>
            </a:r>
          </a:p>
          <a:p>
            <a:pPr lvl="1"/>
            <a:r>
              <a:rPr lang="en-US" dirty="0" smtClean="0">
                <a:hlinkClick r:id="rId2"/>
              </a:rPr>
              <a:t>Reports Received and Reports Entered into FAERS by Year</a:t>
            </a:r>
            <a:r>
              <a:rPr lang="en-US" dirty="0" smtClean="0"/>
              <a:t>. Number of reports received by FDA and entered into FAERS by type of report since the year 2004.</a:t>
            </a:r>
          </a:p>
          <a:p>
            <a:pPr lvl="1"/>
            <a:r>
              <a:rPr lang="en-US" dirty="0" smtClean="0">
                <a:hlinkClick r:id="rId3"/>
              </a:rPr>
              <a:t>Domestic and Foreign Reports by Year</a:t>
            </a:r>
            <a:r>
              <a:rPr lang="en-US" dirty="0" smtClean="0"/>
              <a:t>. Number of domestic (U.S.) and foreign reports in FAERS since the year 2004.</a:t>
            </a:r>
          </a:p>
          <a:p>
            <a:pPr lvl="1"/>
            <a:r>
              <a:rPr lang="en-US" dirty="0" smtClean="0">
                <a:hlinkClick r:id="rId4"/>
              </a:rPr>
              <a:t>Reporting by Healthcare Providers and Consumers by Year</a:t>
            </a:r>
            <a:r>
              <a:rPr lang="en-US" dirty="0" smtClean="0"/>
              <a:t>. Number of reports in FAERS by type of reporter (Healthcare Professional [HCP] or consumer) since the year 2004.  </a:t>
            </a:r>
          </a:p>
          <a:p>
            <a:pPr lvl="1"/>
            <a:r>
              <a:rPr lang="en-US" dirty="0" smtClean="0">
                <a:hlinkClick r:id="rId5"/>
              </a:rPr>
              <a:t>Reporting by Patient Outcomes by Year</a:t>
            </a:r>
            <a:r>
              <a:rPr lang="en-US" dirty="0" smtClean="0"/>
              <a:t>. Patient outcome(s) for reports in FAERS since the year 2004. Serious outcomes include death, hospitalization, life-threatening, disability, congenital anomaly and/or other serious outcome.</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FAERS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85000" lnSpcReduction="10000"/>
          </a:bodyPr>
          <a:lstStyle/>
          <a:p>
            <a:r>
              <a:rPr lang="en-US" dirty="0" smtClean="0"/>
              <a:t>Required part of post-marketing surveillance (Phase 4)</a:t>
            </a:r>
          </a:p>
          <a:p>
            <a:r>
              <a:rPr lang="en-US" dirty="0" smtClean="0"/>
              <a:t>Monitors medical errors as well as adverse events</a:t>
            </a:r>
          </a:p>
          <a:p>
            <a:r>
              <a:rPr lang="en-US" dirty="0" smtClean="0"/>
              <a:t>If a manufacturer receives an adverse event report, it must send the report to FDA. Reports from manufacturers are entered into FAERS.</a:t>
            </a:r>
          </a:p>
          <a:p>
            <a:r>
              <a:rPr lang="en-US" dirty="0" err="1" smtClean="0"/>
              <a:t>Informatic</a:t>
            </a:r>
            <a:r>
              <a:rPr lang="en-US" dirty="0" smtClean="0"/>
              <a:t> structure of the FAERS database adheres to int’l safety reporting issued by the International Conference on </a:t>
            </a:r>
            <a:r>
              <a:rPr lang="en-US" dirty="0" err="1" smtClean="0"/>
              <a:t>Harmonisation</a:t>
            </a:r>
            <a:r>
              <a:rPr lang="en-US" dirty="0" smtClean="0"/>
              <a:t> </a:t>
            </a:r>
          </a:p>
          <a:p>
            <a:r>
              <a:rPr lang="en-US" dirty="0" smtClean="0"/>
              <a:t>Reports in FAERS are evaluated by clinical reviewers in the Center for Drug Evaluation and Research (CDER) and the Center for Biologics Evaluation and Research (CBER)</a:t>
            </a:r>
          </a:p>
          <a:p>
            <a:r>
              <a:rPr lang="en-US" dirty="0" smtClean="0"/>
              <a:t>If a potential safety concern is identified, further evaluation is performed. This might include conducting studies using other large databases, such as those available in the Sentinel System. </a:t>
            </a:r>
          </a:p>
          <a:p>
            <a:r>
              <a:rPr lang="en-US" dirty="0" smtClean="0"/>
              <a:t>FDA may take regulatory action to improve product safety and protect the public health, such as updating labeling information, restricting the drug’s use, communicating new safety information to the public, or, in rare cases, removing a product from the market</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Objectives/Preview</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Briefly review U.S. FDA clinical trials for new drugs</a:t>
            </a:r>
          </a:p>
          <a:p>
            <a:r>
              <a:rPr lang="en-US" dirty="0" smtClean="0"/>
              <a:t>Describe ‘Phase IV’ post-marketing surveillance, including FDA’s </a:t>
            </a:r>
            <a:r>
              <a:rPr lang="en-US" dirty="0" err="1" smtClean="0"/>
              <a:t>MedWatch</a:t>
            </a:r>
            <a:r>
              <a:rPr lang="en-US" dirty="0" smtClean="0"/>
              <a:t> program</a:t>
            </a:r>
          </a:p>
          <a:p>
            <a:r>
              <a:rPr lang="en-US" dirty="0" smtClean="0"/>
              <a:t>Contextualize post-marketing as aspects of </a:t>
            </a:r>
            <a:r>
              <a:rPr lang="en-US" dirty="0" err="1" smtClean="0"/>
              <a:t>p’epidemiology</a:t>
            </a:r>
            <a:r>
              <a:rPr lang="en-US" dirty="0"/>
              <a:t> </a:t>
            </a:r>
            <a:r>
              <a:rPr lang="en-US" dirty="0" smtClean="0"/>
              <a:t>and </a:t>
            </a:r>
            <a:r>
              <a:rPr lang="en-US" dirty="0" err="1" smtClean="0"/>
              <a:t>p’vigilance</a:t>
            </a:r>
            <a:endParaRPr lang="en-US" dirty="0" smtClean="0"/>
          </a:p>
          <a:p>
            <a:r>
              <a:rPr lang="en-US" dirty="0" smtClean="0"/>
              <a:t>Describe commercial and government databases in the U.S. that serve as the basis for </a:t>
            </a:r>
            <a:r>
              <a:rPr lang="en-US" dirty="0" err="1" smtClean="0"/>
              <a:t>p’epidemiologic</a:t>
            </a:r>
            <a:r>
              <a:rPr lang="en-US" dirty="0" smtClean="0"/>
              <a:t> and </a:t>
            </a:r>
            <a:r>
              <a:rPr lang="en-US" dirty="0" err="1" smtClean="0"/>
              <a:t>p’economic</a:t>
            </a:r>
            <a:r>
              <a:rPr lang="en-US" dirty="0" smtClean="0"/>
              <a:t> research</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FDA’s </a:t>
            </a:r>
            <a:r>
              <a:rPr lang="en-US" b="1" dirty="0" err="1" smtClean="0">
                <a:effectLst>
                  <a:outerShdw blurRad="38100" dist="38100" dir="2700000" algn="tl">
                    <a:srgbClr val="000000">
                      <a:alpha val="43137"/>
                    </a:srgbClr>
                  </a:outerShdw>
                </a:effectLst>
              </a:rPr>
              <a:t>MedWatch</a:t>
            </a:r>
            <a:r>
              <a:rPr lang="en-US" b="1" dirty="0" smtClean="0">
                <a:effectLst>
                  <a:outerShdw blurRad="38100" dist="38100" dir="2700000" algn="tl">
                    <a:srgbClr val="000000">
                      <a:alpha val="43137"/>
                    </a:srgbClr>
                  </a:outerShdw>
                </a:effectLst>
              </a:rPr>
              <a:t> </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FDA’s safety information and adverse (and sentinel) events reporting program</a:t>
            </a:r>
          </a:p>
          <a:p>
            <a:r>
              <a:rPr lang="en-US" dirty="0" smtClean="0"/>
              <a:t>System of voluntary reporting for sharing information with the medical community or general public </a:t>
            </a:r>
          </a:p>
          <a:p>
            <a:r>
              <a:rPr lang="en-US" dirty="0" smtClean="0"/>
              <a:t>Includes publicly available databases and online analysis tools for professionals </a:t>
            </a:r>
          </a:p>
          <a:p>
            <a:r>
              <a:rPr lang="en-US" dirty="0" smtClean="0"/>
              <a:t>Primarily for drugs, but also for medical devices, dietary supplements, cosmetics, medical foods, &amp; infant formulas</a:t>
            </a:r>
          </a:p>
          <a:p>
            <a:r>
              <a:rPr lang="en-US" dirty="0" smtClean="0"/>
              <a:t>Voluntary reporting by healthcare professionals, consumers, &amp; patients conducted on a single-page reporting form online, by phone (1-800-FDA-1088) or by fax</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FDA’s </a:t>
            </a:r>
            <a:r>
              <a:rPr lang="en-US" b="1" dirty="0" err="1" smtClean="0">
                <a:effectLst>
                  <a:outerShdw blurRad="38100" dist="38100" dir="2700000" algn="tl">
                    <a:srgbClr val="000000">
                      <a:alpha val="43137"/>
                    </a:srgbClr>
                  </a:outerShdw>
                </a:effectLst>
              </a:rPr>
              <a:t>Medwatch</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Raw data from the </a:t>
            </a:r>
            <a:r>
              <a:rPr lang="en-US" dirty="0" err="1" smtClean="0"/>
              <a:t>MedWatch</a:t>
            </a:r>
            <a:r>
              <a:rPr lang="en-US" dirty="0" smtClean="0"/>
              <a:t> system, together with ADR reports from manufacturers as required by regulation, are part of a public database. </a:t>
            </a:r>
          </a:p>
          <a:p>
            <a:r>
              <a:rPr lang="en-US" dirty="0" smtClean="0"/>
              <a:t>Online tools (</a:t>
            </a:r>
            <a:r>
              <a:rPr lang="en-US" dirty="0" err="1" smtClean="0"/>
              <a:t>eg</a:t>
            </a:r>
            <a:r>
              <a:rPr lang="en-US" dirty="0" smtClean="0"/>
              <a:t>, </a:t>
            </a:r>
            <a:r>
              <a:rPr lang="en-US" dirty="0" err="1" smtClean="0"/>
              <a:t>eHealthMe</a:t>
            </a:r>
            <a:r>
              <a:rPr lang="en-US" dirty="0" smtClean="0"/>
              <a:t>) that analyze the database are available for health care consumers &amp; professionals. </a:t>
            </a:r>
          </a:p>
          <a:p>
            <a:r>
              <a:rPr lang="en-US" dirty="0" smtClean="0"/>
              <a:t>Reporting form:</a:t>
            </a:r>
          </a:p>
          <a:p>
            <a:pPr>
              <a:buNone/>
            </a:pPr>
            <a:r>
              <a:rPr lang="en-US" dirty="0" smtClean="0">
                <a:hlinkClick r:id="rId2"/>
              </a:rPr>
              <a:t>https://www.accessdata.fda.gov/scripts/medwatch/index.cfm?action=reporting.home</a:t>
            </a:r>
            <a:endParaRPr lang="en-US" dirty="0" smtClean="0"/>
          </a:p>
          <a:p>
            <a:endParaRPr lang="en-US" dirty="0" smtClean="0"/>
          </a:p>
          <a:p>
            <a:r>
              <a:rPr lang="en-US" dirty="0" err="1" smtClean="0"/>
              <a:t>MedWatch</a:t>
            </a:r>
            <a:r>
              <a:rPr lang="en-US" dirty="0" smtClean="0"/>
              <a:t> site</a:t>
            </a:r>
          </a:p>
          <a:p>
            <a:pPr>
              <a:buNone/>
            </a:pPr>
            <a:r>
              <a:rPr lang="en-US" dirty="0" smtClean="0">
                <a:hlinkClick r:id="rId3"/>
              </a:rPr>
              <a:t>http://www.fda.gov/Safety/MedWatch/default.htm</a:t>
            </a:r>
            <a:endParaRPr lang="en-US" dirty="0" smtClean="0"/>
          </a:p>
          <a:p>
            <a:pPr>
              <a:buNone/>
            </a:pP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MUE and Other Research Using Commercial Databases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20000"/>
          </a:bodyPr>
          <a:lstStyle/>
          <a:p>
            <a:r>
              <a:rPr lang="en-US" dirty="0" smtClean="0"/>
              <a:t>Commercial insurers (</a:t>
            </a:r>
            <a:r>
              <a:rPr lang="en-US" dirty="0" err="1" smtClean="0"/>
              <a:t>eg</a:t>
            </a:r>
            <a:r>
              <a:rPr lang="en-US" dirty="0" smtClean="0"/>
              <a:t>, Anthem BC/BS, Aetna, </a:t>
            </a:r>
            <a:r>
              <a:rPr lang="en-US" dirty="0" err="1" smtClean="0"/>
              <a:t>CVSCaremark</a:t>
            </a:r>
            <a:endParaRPr lang="en-US" dirty="0" smtClean="0"/>
          </a:p>
          <a:p>
            <a:r>
              <a:rPr lang="en-US" dirty="0" smtClean="0"/>
              <a:t>Strengths</a:t>
            </a:r>
          </a:p>
          <a:p>
            <a:pPr lvl="1"/>
            <a:r>
              <a:rPr lang="en-US" dirty="0" smtClean="0"/>
              <a:t>Potentially more complete medical record account</a:t>
            </a:r>
          </a:p>
          <a:p>
            <a:pPr lvl="1"/>
            <a:r>
              <a:rPr lang="en-US" dirty="0" smtClean="0"/>
              <a:t>Downstream events</a:t>
            </a:r>
          </a:p>
          <a:p>
            <a:pPr lvl="1"/>
            <a:r>
              <a:rPr lang="en-US" dirty="0" smtClean="0"/>
              <a:t>Large populations</a:t>
            </a:r>
          </a:p>
          <a:p>
            <a:pPr lvl="1"/>
            <a:r>
              <a:rPr lang="en-US" dirty="0" smtClean="0"/>
              <a:t>Discernment of policy changes</a:t>
            </a:r>
          </a:p>
          <a:p>
            <a:endParaRPr lang="en-US" dirty="0" smtClean="0"/>
          </a:p>
          <a:p>
            <a:r>
              <a:rPr lang="en-US" dirty="0" smtClean="0"/>
              <a:t>Limitations</a:t>
            </a:r>
          </a:p>
          <a:p>
            <a:pPr lvl="1"/>
            <a:r>
              <a:rPr lang="en-US" dirty="0" smtClean="0"/>
              <a:t>HIPAA concerns</a:t>
            </a:r>
          </a:p>
          <a:p>
            <a:pPr lvl="1"/>
            <a:r>
              <a:rPr lang="en-US" dirty="0" smtClean="0"/>
              <a:t>Potential biases</a:t>
            </a:r>
          </a:p>
          <a:p>
            <a:pPr lvl="1"/>
            <a:r>
              <a:rPr lang="en-US" dirty="0" smtClean="0"/>
              <a:t>Potential lack of population heterogeneity</a:t>
            </a:r>
          </a:p>
          <a:p>
            <a:pPr lvl="1"/>
            <a:r>
              <a:rPr lang="en-US" dirty="0" smtClean="0"/>
              <a:t>Missing data</a:t>
            </a:r>
          </a:p>
          <a:p>
            <a:pPr lvl="1"/>
            <a:r>
              <a:rPr lang="en-US" dirty="0" smtClean="0"/>
              <a:t>Less types of certain information (</a:t>
            </a:r>
            <a:r>
              <a:rPr lang="en-US" dirty="0" err="1" smtClean="0"/>
              <a:t>eg</a:t>
            </a:r>
            <a:r>
              <a:rPr lang="en-US" dirty="0" smtClean="0"/>
              <a:t>, behavioral habits)</a:t>
            </a:r>
          </a:p>
          <a:p>
            <a:pPr lvl="1"/>
            <a:endParaRPr lang="en-US" dirty="0" smtClean="0"/>
          </a:p>
          <a:p>
            <a:r>
              <a:rPr lang="en-US" dirty="0" err="1" smtClean="0"/>
              <a:t>MarketScan</a:t>
            </a:r>
            <a:r>
              <a:rPr lang="en-US" dirty="0" smtClean="0"/>
              <a:t> research databases</a:t>
            </a:r>
          </a:p>
          <a:p>
            <a:pPr lvl="1"/>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Non-Commercial Databases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Non-government sources</a:t>
            </a:r>
          </a:p>
          <a:p>
            <a:pPr lvl="1"/>
            <a:r>
              <a:rPr lang="en-US" dirty="0" smtClean="0"/>
              <a:t>Health care providers’ records</a:t>
            </a:r>
          </a:p>
          <a:p>
            <a:pPr lvl="1"/>
            <a:endParaRPr lang="en-US" dirty="0" smtClean="0"/>
          </a:p>
          <a:p>
            <a:r>
              <a:rPr lang="en-US" dirty="0" smtClean="0"/>
              <a:t>Government sources</a:t>
            </a:r>
          </a:p>
          <a:p>
            <a:pPr lvl="1"/>
            <a:r>
              <a:rPr lang="en-US" dirty="0" smtClean="0"/>
              <a:t>State and local</a:t>
            </a:r>
          </a:p>
          <a:p>
            <a:pPr lvl="1"/>
            <a:r>
              <a:rPr lang="en-US" dirty="0" smtClean="0"/>
              <a:t>Federal, from 1 or some combination of:</a:t>
            </a:r>
          </a:p>
          <a:p>
            <a:pPr lvl="2"/>
            <a:r>
              <a:rPr lang="en-US" dirty="0" smtClean="0"/>
              <a:t>FDA</a:t>
            </a:r>
          </a:p>
          <a:p>
            <a:pPr lvl="2"/>
            <a:r>
              <a:rPr lang="en-US" dirty="0" smtClean="0"/>
              <a:t>Veterans Administration (VA)</a:t>
            </a:r>
          </a:p>
          <a:p>
            <a:pPr lvl="2"/>
            <a:r>
              <a:rPr lang="en-US" dirty="0" smtClean="0"/>
              <a:t>CDC</a:t>
            </a:r>
          </a:p>
          <a:p>
            <a:pPr lvl="2"/>
            <a:r>
              <a:rPr lang="en-US" dirty="0" smtClean="0"/>
              <a:t>AHRQ</a:t>
            </a:r>
          </a:p>
          <a:p>
            <a:pPr lvl="2"/>
            <a:r>
              <a:rPr lang="en-US" dirty="0" smtClean="0"/>
              <a:t>Health Resources and </a:t>
            </a:r>
            <a:r>
              <a:rPr lang="en-US" smtClean="0"/>
              <a:t>Services Administration (HRSA)</a:t>
            </a:r>
            <a:endParaRPr lang="en-US" dirty="0" smtClean="0"/>
          </a:p>
          <a:p>
            <a:pPr lvl="2"/>
            <a:r>
              <a:rPr lang="en-US" dirty="0" smtClean="0"/>
              <a:t>National Center for Health Statistics (NCHS)</a:t>
            </a:r>
          </a:p>
          <a:p>
            <a:pPr lvl="2"/>
            <a:r>
              <a:rPr lang="en-US" dirty="0" smtClean="0"/>
              <a:t>Centers for Medicare and Medicaid Services (CMS)</a:t>
            </a:r>
          </a:p>
          <a:p>
            <a:pPr lvl="2"/>
            <a:r>
              <a:rPr lang="en-US" dirty="0" smtClean="0"/>
              <a:t>Bureau of Labor and Statistics (BLS)</a:t>
            </a:r>
          </a:p>
          <a:p>
            <a:pPr lvl="2"/>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effectLst>
                  <a:outerShdw blurRad="38100" dist="38100" dir="2700000" algn="tl">
                    <a:srgbClr val="000000">
                      <a:alpha val="43137"/>
                    </a:srgbClr>
                  </a:outerShdw>
                </a:effectLst>
              </a:rPr>
              <a:t>National Ambulatory Medical Care Survey (NAMCS) &amp; Nat’l Hospital Ambulatory Medical Care Survey (NHAMCS)</a:t>
            </a:r>
            <a:endParaRPr lang="en-US" sz="2800"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Data are based on a sample of visits to office-based physicians (and hospital ER &amp; outpatient </a:t>
            </a:r>
            <a:r>
              <a:rPr lang="en-US" dirty="0" err="1" smtClean="0"/>
              <a:t>depts</a:t>
            </a:r>
            <a:r>
              <a:rPr lang="en-US" dirty="0" smtClean="0"/>
              <a:t>), using a cluster sampling technique, collected by CDC</a:t>
            </a:r>
          </a:p>
          <a:p>
            <a:r>
              <a:rPr lang="en-US" dirty="0" smtClean="0"/>
              <a:t>Trained interviewers visit the physicians prior to their participation to provide them with survey materials </a:t>
            </a:r>
          </a:p>
          <a:p>
            <a:r>
              <a:rPr lang="en-US" dirty="0" smtClean="0"/>
              <a:t>Each physician randomly assigned to a 1-week reporting period. Data for a systematic random sample of visits are recorded on an encounter form provided for that purpose. </a:t>
            </a:r>
          </a:p>
          <a:p>
            <a:r>
              <a:rPr lang="en-US" dirty="0" smtClean="0"/>
              <a:t>Data are obtained on patients' symptoms, physicians' diagnoses, and medications ordered or provided </a:t>
            </a:r>
          </a:p>
          <a:p>
            <a:r>
              <a:rPr lang="en-US" dirty="0" smtClean="0"/>
              <a:t>Data are publicly available for researchers to mine, who then employ appropriate weighting procedures based upon the sample, etc.</a:t>
            </a:r>
          </a:p>
          <a:p>
            <a:endParaRPr lang="en-US" dirty="0" smtClean="0"/>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Some NAMCS Research . . .</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hlinkClick r:id="rId2"/>
              </a:rPr>
              <a:t>http://www.rsap.org/article/S1551-7411(16)30113-9/pdf</a:t>
            </a:r>
            <a:endParaRPr lang="en-US" dirty="0" smtClean="0"/>
          </a:p>
          <a:p>
            <a:endParaRPr lang="en-US" dirty="0" smtClean="0"/>
          </a:p>
          <a:p>
            <a:r>
              <a:rPr lang="en-US" dirty="0" smtClean="0">
                <a:hlinkClick r:id="rId3"/>
              </a:rPr>
              <a:t>http://www.rsap.org/article/S1551-7411(14)00408-2/pdf</a:t>
            </a:r>
            <a:endParaRPr lang="en-US" dirty="0" smtClean="0"/>
          </a:p>
          <a:p>
            <a:endParaRPr lang="en-US" dirty="0" smtClean="0"/>
          </a:p>
          <a:p>
            <a:r>
              <a:rPr lang="en-US" dirty="0" smtClean="0">
                <a:hlinkClick r:id="rId4"/>
              </a:rPr>
              <a:t>http://www.rsap.org/article/S1551-7411(14)00027-8/pdf</a:t>
            </a:r>
            <a:endParaRPr lang="en-US" dirty="0" smtClean="0"/>
          </a:p>
          <a:p>
            <a:endParaRPr lang="en-US" dirty="0" smtClean="0"/>
          </a:p>
          <a:p>
            <a:r>
              <a:rPr lang="en-US" dirty="0" smtClean="0">
                <a:hlinkClick r:id="rId5"/>
              </a:rPr>
              <a:t>http://www.rsap.org/article/S1551-7411(06)00126-4/pdf</a:t>
            </a:r>
            <a:endParaRPr lang="en-US" dirty="0" smtClean="0"/>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Medical Expenditure Panels Survey (MEPS)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Administered by AHRQ</a:t>
            </a:r>
          </a:p>
          <a:p>
            <a:r>
              <a:rPr lang="en-US" dirty="0" smtClean="0"/>
              <a:t>A set of large-scale surveys of persons, medical providers, &amp; employers across the U.S. </a:t>
            </a:r>
          </a:p>
          <a:p>
            <a:r>
              <a:rPr lang="en-US" dirty="0" smtClean="0"/>
              <a:t>Most complete source of data on the cost and use of health care and health insurance coverage</a:t>
            </a:r>
          </a:p>
          <a:p>
            <a:pPr lvl="1"/>
            <a:r>
              <a:rPr lang="en-US" dirty="0" smtClean="0"/>
              <a:t>Household component</a:t>
            </a:r>
          </a:p>
          <a:p>
            <a:pPr lvl="1"/>
            <a:r>
              <a:rPr lang="en-US" dirty="0" smtClean="0"/>
              <a:t>Insurance component</a:t>
            </a:r>
          </a:p>
          <a:p>
            <a:pPr lvl="1"/>
            <a:r>
              <a:rPr lang="en-US" dirty="0" smtClean="0"/>
              <a:t>Medical provider component</a:t>
            </a:r>
          </a:p>
          <a:p>
            <a:pPr lvl="1"/>
            <a:r>
              <a:rPr lang="en-US" dirty="0" smtClean="0"/>
              <a:t>Nursing home component</a:t>
            </a:r>
          </a:p>
          <a:p>
            <a:r>
              <a:rPr lang="en-US" dirty="0" smtClean="0"/>
              <a:t>Surveys 15,000 </a:t>
            </a:r>
            <a:r>
              <a:rPr lang="en-US" dirty="0" err="1" smtClean="0"/>
              <a:t>noninstitutionalized</a:t>
            </a:r>
            <a:r>
              <a:rPr lang="en-US" dirty="0" smtClean="0"/>
              <a:t> civilian Americans from the Nat’l Health Interview Survey’s 2-year panel</a:t>
            </a:r>
          </a:p>
          <a:p>
            <a:endParaRPr lang="en-US" dirty="0" smtClean="0"/>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Some MEPS Research . . </a:t>
            </a:r>
            <a:r>
              <a:rPr lang="en-US" dirty="0" smtClean="0"/>
              <a:t>.</a:t>
            </a:r>
            <a:endParaRPr lang="en-US" dirty="0"/>
          </a:p>
        </p:txBody>
      </p:sp>
      <p:sp>
        <p:nvSpPr>
          <p:cNvPr id="3" name="Content Placeholder 2"/>
          <p:cNvSpPr>
            <a:spLocks noGrp="1"/>
          </p:cNvSpPr>
          <p:nvPr>
            <p:ph idx="1"/>
          </p:nvPr>
        </p:nvSpPr>
        <p:spPr/>
        <p:txBody>
          <a:bodyPr/>
          <a:lstStyle/>
          <a:p>
            <a:r>
              <a:rPr lang="en-US" dirty="0" smtClean="0">
                <a:hlinkClick r:id="rId2"/>
              </a:rPr>
              <a:t>http://www.rsap.org/article/S1551-7411(16)00036-X/pdf</a:t>
            </a:r>
            <a:endParaRPr lang="en-US" dirty="0" smtClean="0"/>
          </a:p>
          <a:p>
            <a:endParaRPr lang="en-US" dirty="0" smtClean="0"/>
          </a:p>
          <a:p>
            <a:r>
              <a:rPr lang="en-US" dirty="0" smtClean="0">
                <a:hlinkClick r:id="rId3"/>
              </a:rPr>
              <a:t>http://www.rsap.org/article/S1551-7411(16)30093-6/pdf</a:t>
            </a:r>
            <a:endParaRPr lang="en-US" dirty="0" smtClean="0"/>
          </a:p>
          <a:p>
            <a:endParaRPr lang="en-US" dirty="0" smtClean="0"/>
          </a:p>
          <a:p>
            <a:r>
              <a:rPr lang="en-US" dirty="0" smtClean="0">
                <a:hlinkClick r:id="rId4"/>
              </a:rPr>
              <a:t>http://www.rsap.org/article/S1551-7411(15)00283-1/pdf</a:t>
            </a:r>
            <a:endParaRPr lang="en-US" dirty="0" smtClean="0"/>
          </a:p>
          <a:p>
            <a:endParaRPr lang="en-US" dirty="0" smtClean="0"/>
          </a:p>
          <a:p>
            <a:r>
              <a:rPr lang="en-US" dirty="0" smtClean="0">
                <a:hlinkClick r:id="rId5"/>
              </a:rPr>
              <a:t>http://www.rsap.org/article/S1551-7411(15)00177-1/pdf</a:t>
            </a:r>
            <a:endParaRPr lang="en-US" dirty="0" smtClean="0"/>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Behavioral Risk Factor Surveillance System (BRFSS)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Run by CDC and conducted by state health departments</a:t>
            </a:r>
          </a:p>
          <a:p>
            <a:r>
              <a:rPr lang="en-US" dirty="0" smtClean="0"/>
              <a:t>Core questions by CDC; states can add those they believe germane</a:t>
            </a:r>
          </a:p>
          <a:p>
            <a:r>
              <a:rPr lang="en-US" dirty="0" smtClean="0"/>
              <a:t>Conducted by telephone (largest of its kind)</a:t>
            </a:r>
          </a:p>
          <a:p>
            <a:r>
              <a:rPr lang="en-US" dirty="0" smtClean="0"/>
              <a:t>Evaluates public health measures, environmental conditions, and so on. Some questions on illicit drug use; may have some on certain prescription drugs</a:t>
            </a:r>
          </a:p>
          <a:p>
            <a:r>
              <a:rPr lang="en-US" dirty="0" smtClean="0"/>
              <a:t>Often used in combination with other databases to inform policy and safety data on prescription drug use, as well as disease treatment awareness</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Some BRFSS Research . . . </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hlinkClick r:id="rId2"/>
              </a:rPr>
              <a:t>http://www.rsap.org/article/S1551-7411(16)30307-2/pdf</a:t>
            </a:r>
            <a:endParaRPr lang="en-US" dirty="0" smtClean="0"/>
          </a:p>
          <a:p>
            <a:endParaRPr lang="en-US" dirty="0" smtClean="0"/>
          </a:p>
          <a:p>
            <a:r>
              <a:rPr lang="en-US" dirty="0" smtClean="0">
                <a:hlinkClick r:id="rId3"/>
              </a:rPr>
              <a:t>http://www.rsap.org/article/S1551-7411(10)00037-9/pdf</a:t>
            </a:r>
            <a:endParaRPr lang="en-US" dirty="0" smtClean="0"/>
          </a:p>
          <a:p>
            <a:endParaRPr lang="en-US" dirty="0" smtClean="0"/>
          </a:p>
          <a:p>
            <a:r>
              <a:rPr lang="en-US" dirty="0" smtClean="0">
                <a:hlinkClick r:id="rId4"/>
              </a:rPr>
              <a:t>https://www.ncbi.nlm.nih.gov/pubmed/28112816</a:t>
            </a:r>
            <a:endParaRPr lang="en-US" dirty="0" smtClean="0"/>
          </a:p>
          <a:p>
            <a:endParaRPr lang="en-US" dirty="0" smtClean="0"/>
          </a:p>
          <a:p>
            <a:r>
              <a:rPr lang="en-US" dirty="0" smtClean="0">
                <a:hlinkClick r:id="rId5"/>
              </a:rPr>
              <a:t>https://www.ncbi.nlm.nih.gov/pubmed/27880053</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Objectives/Preview</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a:t>Discuss drug formularies and the U.S., with a focus on pharmacy benefits managers (PBMs) and inter-relationships between various stakeholders in the drug use process</a:t>
            </a:r>
          </a:p>
          <a:p>
            <a:r>
              <a:rPr lang="en-US" dirty="0"/>
              <a:t>Review different types of </a:t>
            </a:r>
            <a:r>
              <a:rPr lang="en-US" dirty="0" err="1"/>
              <a:t>p’economic</a:t>
            </a:r>
            <a:r>
              <a:rPr lang="en-US" dirty="0"/>
              <a:t> research, particularly cost-effectiveness and cost-utility </a:t>
            </a:r>
            <a:r>
              <a:rPr lang="en-US" dirty="0" smtClean="0"/>
              <a:t>analysis</a:t>
            </a:r>
          </a:p>
          <a:p>
            <a:r>
              <a:rPr lang="en-US" dirty="0" smtClean="0"/>
              <a:t>Discuss a drug’s typical product life cycle and the resulting pricing and marketing strategies used by manufacturers</a:t>
            </a:r>
          </a:p>
          <a:p>
            <a:r>
              <a:rPr lang="en-US" dirty="0" smtClean="0"/>
              <a:t>Describe various programs available to the medically indigent, or poor, to help them with prescription drug costs</a:t>
            </a:r>
            <a:endParaRPr lang="en-US" dirty="0"/>
          </a:p>
          <a:p>
            <a:endParaRPr lang="en-US" dirty="0"/>
          </a:p>
        </p:txBody>
      </p:sp>
    </p:spTree>
    <p:extLst>
      <p:ext uri="{BB962C8B-B14F-4D97-AF65-F5344CB8AC3E}">
        <p14:creationId xmlns="" xmlns:p14="http://schemas.microsoft.com/office/powerpoint/2010/main" val="703044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 xmlns:p14="http://schemas.microsoft.com/office/powerpoint/2010/main" val="191065620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0" y="0"/>
            <a:ext cx="9144000" cy="6858000"/>
          </a:xfrm>
          <a:prstGeom prst="rect">
            <a:avLst/>
          </a:prstGeom>
        </p:spPr>
      </p:pic>
      <p:pic>
        <p:nvPicPr>
          <p:cNvPr id="3" name="Picture 2"/>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52400" y="152400"/>
            <a:ext cx="9144000" cy="6858000"/>
          </a:xfrm>
          <a:prstGeom prst="rect">
            <a:avLst/>
          </a:prstGeom>
        </p:spPr>
      </p:pic>
    </p:spTree>
    <p:extLst>
      <p:ext uri="{BB962C8B-B14F-4D97-AF65-F5344CB8AC3E}">
        <p14:creationId xmlns="" xmlns:p14="http://schemas.microsoft.com/office/powerpoint/2010/main" val="191065620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Drug Formulary</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A list of medications approved to be prescribed at a hospital, in a health system, or under a particular health insurance policy </a:t>
            </a:r>
          </a:p>
          <a:p>
            <a:endParaRPr lang="en-US" dirty="0" smtClean="0"/>
          </a:p>
          <a:p>
            <a:r>
              <a:rPr lang="en-US" dirty="0" smtClean="0"/>
              <a:t>Not to be confused with the ‘</a:t>
            </a:r>
            <a:r>
              <a:rPr lang="en-US" i="1" dirty="0" smtClean="0"/>
              <a:t>National Formulary</a:t>
            </a:r>
            <a:r>
              <a:rPr lang="en-US" dirty="0" smtClean="0"/>
              <a:t>’</a:t>
            </a:r>
          </a:p>
          <a:p>
            <a:pPr lvl="1"/>
            <a:r>
              <a:rPr lang="en-US" dirty="0" smtClean="0"/>
              <a:t>The list of approved prescription (Rx) medicines for use throughout the U.S., indicating which products are interchangeable. </a:t>
            </a:r>
          </a:p>
          <a:p>
            <a:pPr lvl="1"/>
            <a:r>
              <a:rPr lang="en-US" dirty="0" smtClean="0"/>
              <a:t>Includes key info on the composition, description, selection, prescribing, dispensing &amp; administration of medicines. Drugs considered less suitable for prescribing are identified.</a:t>
            </a:r>
          </a:p>
          <a:p>
            <a:pPr lvl="1"/>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Pharmacy and Therapeutics (P&amp;T) Committees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Functions</a:t>
            </a:r>
          </a:p>
          <a:p>
            <a:pPr lvl="1"/>
            <a:r>
              <a:rPr lang="en-US" dirty="0" smtClean="0"/>
              <a:t>Determine what drugs are available</a:t>
            </a:r>
          </a:p>
          <a:p>
            <a:pPr lvl="1"/>
            <a:r>
              <a:rPr lang="en-US" dirty="0" smtClean="0"/>
              <a:t>Determine who can prescribe specific drugs </a:t>
            </a:r>
          </a:p>
          <a:p>
            <a:pPr lvl="1"/>
            <a:r>
              <a:rPr lang="en-US" dirty="0" smtClean="0"/>
              <a:t>Adjudicate policies and procedures regarding drug use</a:t>
            </a:r>
          </a:p>
          <a:p>
            <a:pPr lvl="1"/>
            <a:r>
              <a:rPr lang="en-US" dirty="0" smtClean="0"/>
              <a:t>Perform quality assurance activities (e.g., DUR, DUE), </a:t>
            </a:r>
          </a:p>
          <a:p>
            <a:pPr lvl="1"/>
            <a:r>
              <a:rPr lang="en-US" dirty="0" smtClean="0"/>
              <a:t>Monitor drug use </a:t>
            </a:r>
          </a:p>
          <a:p>
            <a:pPr lvl="1"/>
            <a:r>
              <a:rPr lang="en-US" dirty="0" smtClean="0"/>
              <a:t>Address problems arising from product shortages</a:t>
            </a:r>
          </a:p>
          <a:p>
            <a:pPr lvl="1"/>
            <a:r>
              <a:rPr lang="en-US" dirty="0" smtClean="0"/>
              <a:t>Provide education in drug use</a:t>
            </a:r>
          </a:p>
          <a:p>
            <a:pPr lvl="1"/>
            <a:endParaRPr lang="en-US" dirty="0" smtClean="0"/>
          </a:p>
          <a:p>
            <a:r>
              <a:rPr lang="en-US" dirty="0" smtClean="0"/>
              <a:t>Consists primarily of physicians, pharmacists, and nurses</a:t>
            </a:r>
          </a:p>
          <a:p>
            <a:pPr lvl="1"/>
            <a:r>
              <a:rPr lang="en-US" dirty="0" smtClean="0"/>
              <a:t>Generally chaired by a physician</a:t>
            </a:r>
          </a:p>
          <a:p>
            <a:pPr lvl="1"/>
            <a:r>
              <a:rPr lang="en-US" dirty="0" smtClean="0"/>
              <a:t>Often a pharmacy serves as ‘secretary’</a:t>
            </a:r>
          </a:p>
          <a:p>
            <a:pPr lvl="1"/>
            <a:r>
              <a:rPr lang="en-US" dirty="0" smtClean="0"/>
              <a:t>Might have consumer/patient involvement </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Factors in the Formulary Decision-Making Process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Effectiveness/efficacy</a:t>
            </a:r>
          </a:p>
          <a:p>
            <a:pPr lvl="1"/>
            <a:r>
              <a:rPr lang="en-US" dirty="0" smtClean="0"/>
              <a:t>In solo</a:t>
            </a:r>
          </a:p>
          <a:p>
            <a:pPr lvl="1"/>
            <a:r>
              <a:rPr lang="en-US" dirty="0" smtClean="0"/>
              <a:t>In combination with other drugs</a:t>
            </a:r>
          </a:p>
          <a:p>
            <a:pPr lvl="1"/>
            <a:r>
              <a:rPr lang="en-US" dirty="0" smtClean="0"/>
              <a:t>Extent and scope of trials in efficacy versus effectiveness</a:t>
            </a:r>
          </a:p>
          <a:p>
            <a:r>
              <a:rPr lang="en-US" dirty="0" smtClean="0"/>
              <a:t>Safety profile</a:t>
            </a:r>
          </a:p>
          <a:p>
            <a:pPr lvl="1"/>
            <a:r>
              <a:rPr lang="en-US" dirty="0" smtClean="0"/>
              <a:t>Overall</a:t>
            </a:r>
          </a:p>
          <a:p>
            <a:pPr lvl="1"/>
            <a:r>
              <a:rPr lang="en-US" dirty="0" smtClean="0"/>
              <a:t>Contraindications (food, alcohol, other drugs, lab, disease)</a:t>
            </a:r>
          </a:p>
          <a:p>
            <a:pPr lvl="1"/>
            <a:r>
              <a:rPr lang="en-US" dirty="0" err="1" smtClean="0"/>
              <a:t>Immunocompromized</a:t>
            </a:r>
            <a:r>
              <a:rPr lang="en-US" dirty="0" smtClean="0"/>
              <a:t> patients</a:t>
            </a:r>
          </a:p>
          <a:p>
            <a:pPr lvl="1"/>
            <a:r>
              <a:rPr lang="en-US" dirty="0" smtClean="0"/>
              <a:t>Renal or hepatic impairment</a:t>
            </a:r>
          </a:p>
          <a:p>
            <a:pPr lvl="1"/>
            <a:r>
              <a:rPr lang="en-US" dirty="0" smtClean="0"/>
              <a:t>Children</a:t>
            </a:r>
          </a:p>
          <a:p>
            <a:pPr lvl="1"/>
            <a:r>
              <a:rPr lang="en-US" dirty="0" smtClean="0"/>
              <a:t>Seniors</a:t>
            </a:r>
          </a:p>
          <a:p>
            <a:pPr lvl="1"/>
            <a:r>
              <a:rPr lang="en-US" dirty="0" smtClean="0"/>
              <a:t>Gender, ethnicity considerations</a:t>
            </a:r>
          </a:p>
          <a:p>
            <a:pPr marL="0" indent="0">
              <a:buNone/>
            </a:pPr>
            <a:endParaRPr lang="en-US" dirty="0"/>
          </a:p>
        </p:txBody>
      </p:sp>
    </p:spTree>
    <p:extLst>
      <p:ext uri="{BB962C8B-B14F-4D97-AF65-F5344CB8AC3E}">
        <p14:creationId xmlns="" xmlns:p14="http://schemas.microsoft.com/office/powerpoint/2010/main" val="142158477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Factors (cont’d)</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err="1" smtClean="0"/>
              <a:t>Teratogenecity</a:t>
            </a:r>
            <a:r>
              <a:rPr lang="en-US" dirty="0" smtClean="0"/>
              <a:t>/</a:t>
            </a:r>
            <a:r>
              <a:rPr lang="en-US" dirty="0" err="1" smtClean="0"/>
              <a:t>mutagenicity</a:t>
            </a:r>
            <a:endParaRPr lang="en-US" dirty="0" smtClean="0"/>
          </a:p>
          <a:p>
            <a:r>
              <a:rPr lang="en-US" dirty="0" smtClean="0"/>
              <a:t>Ability of a drug to be used during pregnancy</a:t>
            </a:r>
          </a:p>
          <a:p>
            <a:r>
              <a:rPr lang="en-US" dirty="0" smtClean="0"/>
              <a:t>Treatment for more than 1 disease state</a:t>
            </a:r>
          </a:p>
          <a:p>
            <a:r>
              <a:rPr lang="en-US" dirty="0" smtClean="0"/>
              <a:t>Special niche disease state</a:t>
            </a:r>
          </a:p>
          <a:p>
            <a:pPr lvl="1"/>
            <a:r>
              <a:rPr lang="en-US" dirty="0" smtClean="0"/>
              <a:t>Orphan drugs</a:t>
            </a:r>
          </a:p>
          <a:p>
            <a:r>
              <a:rPr lang="en-US" dirty="0" smtClean="0"/>
              <a:t>Pharmacokinetic and bioavailability advantages</a:t>
            </a:r>
          </a:p>
          <a:p>
            <a:pPr lvl="1"/>
            <a:r>
              <a:rPr lang="en-US" dirty="0" smtClean="0"/>
              <a:t>Absorption, distribution, metabolism, excretion</a:t>
            </a:r>
          </a:p>
          <a:p>
            <a:r>
              <a:rPr lang="en-US" dirty="0" smtClean="0"/>
              <a:t>Ability to replace a drug already on formulary</a:t>
            </a:r>
          </a:p>
          <a:p>
            <a:r>
              <a:rPr lang="en-US" dirty="0" smtClean="0"/>
              <a:t>Relationship to current prescribing habits of physicians</a:t>
            </a:r>
          </a:p>
          <a:p>
            <a:r>
              <a:rPr lang="en-US" dirty="0" smtClean="0"/>
              <a:t>Role of drugs in published guidelines or standards of care</a:t>
            </a:r>
          </a:p>
        </p:txBody>
      </p:sp>
    </p:spTree>
    <p:extLst>
      <p:ext uri="{BB962C8B-B14F-4D97-AF65-F5344CB8AC3E}">
        <p14:creationId xmlns="" xmlns:p14="http://schemas.microsoft.com/office/powerpoint/2010/main" val="9921597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Factors (cont’d)</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Cost</a:t>
            </a:r>
          </a:p>
          <a:p>
            <a:pPr lvl="1"/>
            <a:r>
              <a:rPr lang="en-US" dirty="0" smtClean="0"/>
              <a:t>Perspective (patient, sponsor, insurer)</a:t>
            </a:r>
          </a:p>
          <a:p>
            <a:r>
              <a:rPr lang="en-US" dirty="0" smtClean="0"/>
              <a:t>Outcomes</a:t>
            </a:r>
          </a:p>
          <a:p>
            <a:pPr lvl="1"/>
            <a:r>
              <a:rPr lang="en-US" dirty="0" smtClean="0"/>
              <a:t>Clinical, economic, humanistic</a:t>
            </a:r>
          </a:p>
          <a:p>
            <a:r>
              <a:rPr lang="en-US" dirty="0" smtClean="0"/>
              <a:t>Impact on other health care costs</a:t>
            </a:r>
          </a:p>
          <a:p>
            <a:r>
              <a:rPr lang="en-US" dirty="0" smtClean="0"/>
              <a:t>Patient adherence</a:t>
            </a:r>
          </a:p>
          <a:p>
            <a:pPr lvl="1"/>
            <a:r>
              <a:rPr lang="en-US" dirty="0" smtClean="0"/>
              <a:t>Side effect profile</a:t>
            </a:r>
          </a:p>
          <a:p>
            <a:pPr lvl="1"/>
            <a:r>
              <a:rPr lang="en-US" dirty="0" smtClean="0"/>
              <a:t>Nature of disease</a:t>
            </a:r>
          </a:p>
          <a:p>
            <a:pPr lvl="1"/>
            <a:r>
              <a:rPr lang="en-US" dirty="0" smtClean="0"/>
              <a:t>Length of time for cure/effectiveness</a:t>
            </a:r>
          </a:p>
          <a:p>
            <a:pPr lvl="1"/>
            <a:r>
              <a:rPr lang="en-US" dirty="0" smtClean="0"/>
              <a:t>Impact on quality of life</a:t>
            </a:r>
          </a:p>
          <a:p>
            <a:pPr lvl="1"/>
            <a:r>
              <a:rPr lang="en-US" dirty="0" smtClean="0"/>
              <a:t>Ease of use</a:t>
            </a:r>
          </a:p>
          <a:p>
            <a:r>
              <a:rPr lang="en-US" dirty="0" smtClean="0"/>
              <a:t>Ability to be used in a broad population</a:t>
            </a:r>
          </a:p>
          <a:p>
            <a:r>
              <a:rPr lang="en-US" dirty="0" smtClean="0"/>
              <a:t>Ease of control or restriction</a:t>
            </a:r>
          </a:p>
          <a:p>
            <a:endParaRPr lang="en-US" dirty="0"/>
          </a:p>
        </p:txBody>
      </p:sp>
    </p:spTree>
    <p:extLst>
      <p:ext uri="{BB962C8B-B14F-4D97-AF65-F5344CB8AC3E}">
        <p14:creationId xmlns="" xmlns:p14="http://schemas.microsoft.com/office/powerpoint/2010/main" val="320319189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Factors (cont’d)</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Patient demand/satisfaction</a:t>
            </a:r>
          </a:p>
          <a:p>
            <a:pPr lvl="1"/>
            <a:r>
              <a:rPr lang="en-US" dirty="0" smtClean="0"/>
              <a:t>Employer preferences</a:t>
            </a:r>
          </a:p>
          <a:p>
            <a:pPr lvl="1"/>
            <a:r>
              <a:rPr lang="en-US" dirty="0" smtClean="0"/>
              <a:t>Organized labor</a:t>
            </a:r>
          </a:p>
          <a:p>
            <a:r>
              <a:rPr lang="en-US" dirty="0" smtClean="0"/>
              <a:t>The role of direct-to-consumer advertising (DTCA)</a:t>
            </a:r>
          </a:p>
          <a:p>
            <a:r>
              <a:rPr lang="en-US" dirty="0" smtClean="0"/>
              <a:t>The role of Academy of Managed Care Pharmacy (AMCP) guidelines</a:t>
            </a:r>
          </a:p>
          <a:p>
            <a:endParaRPr lang="en-US" dirty="0"/>
          </a:p>
        </p:txBody>
      </p:sp>
      <p:sp>
        <p:nvSpPr>
          <p:cNvPr id="7" name="Rectangle 6"/>
          <p:cNvSpPr/>
          <p:nvPr/>
        </p:nvSpPr>
        <p:spPr>
          <a:xfrm>
            <a:off x="7104659" y="5715000"/>
            <a:ext cx="2039341" cy="261610"/>
          </a:xfrm>
          <a:prstGeom prst="rect">
            <a:avLst/>
          </a:prstGeom>
        </p:spPr>
        <p:txBody>
          <a:bodyPr wrap="none">
            <a:spAutoFit/>
          </a:bodyPr>
          <a:lstStyle/>
          <a:p>
            <a:pPr>
              <a:buNone/>
            </a:pPr>
            <a:r>
              <a:rPr lang="en-US" sz="1000" dirty="0" smtClean="0"/>
              <a:t>  A</a:t>
            </a:r>
            <a:r>
              <a:rPr lang="en-US" sz="1100" dirty="0" smtClean="0"/>
              <a:t>pplied Pharmacy Solutions</a:t>
            </a:r>
          </a:p>
        </p:txBody>
      </p:sp>
    </p:spTree>
    <p:extLst>
      <p:ext uri="{BB962C8B-B14F-4D97-AF65-F5344CB8AC3E}">
        <p14:creationId xmlns="" xmlns:p14="http://schemas.microsoft.com/office/powerpoint/2010/main" val="367557530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AMCP Guidelines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pPr marL="0" indent="0">
              <a:buNone/>
            </a:pPr>
            <a:r>
              <a:rPr lang="en-US" dirty="0"/>
              <a:t>The </a:t>
            </a:r>
            <a:r>
              <a:rPr lang="en-US" dirty="0" smtClean="0"/>
              <a:t>Format (for formulary submission) supports </a:t>
            </a:r>
            <a:r>
              <a:rPr lang="en-US" dirty="0"/>
              <a:t>the informed selection of </a:t>
            </a:r>
            <a:r>
              <a:rPr lang="en-US" dirty="0" smtClean="0"/>
              <a:t>pharmaceuticals</a:t>
            </a:r>
            <a:r>
              <a:rPr lang="en-US" dirty="0"/>
              <a:t>, biologics and vaccines by: </a:t>
            </a:r>
          </a:p>
          <a:p>
            <a:pPr lvl="1"/>
            <a:r>
              <a:rPr lang="en-US" dirty="0"/>
              <a:t>a</a:t>
            </a:r>
            <a:r>
              <a:rPr lang="en-US" dirty="0" smtClean="0"/>
              <a:t>) Standardizing </a:t>
            </a:r>
            <a:r>
              <a:rPr lang="en-US" dirty="0"/>
              <a:t>and communicating product and </a:t>
            </a:r>
            <a:r>
              <a:rPr lang="en-US" dirty="0" smtClean="0"/>
              <a:t>supporting </a:t>
            </a:r>
            <a:r>
              <a:rPr lang="en-US" dirty="0"/>
              <a:t>program information </a:t>
            </a:r>
            <a:r>
              <a:rPr lang="en-US" dirty="0" smtClean="0"/>
              <a:t>requirements </a:t>
            </a:r>
          </a:p>
          <a:p>
            <a:pPr lvl="1"/>
            <a:r>
              <a:rPr lang="en-US" dirty="0" smtClean="0"/>
              <a:t>b) Requiring </a:t>
            </a:r>
            <a:r>
              <a:rPr lang="en-US" dirty="0"/>
              <a:t>projections of product impact on both the </a:t>
            </a:r>
            <a:r>
              <a:rPr lang="en-US" dirty="0" smtClean="0"/>
              <a:t>organization </a:t>
            </a:r>
            <a:r>
              <a:rPr lang="en-US" dirty="0"/>
              <a:t>and its enrolled patient </a:t>
            </a:r>
            <a:r>
              <a:rPr lang="en-US" dirty="0" smtClean="0"/>
              <a:t>population </a:t>
            </a:r>
            <a:endParaRPr lang="en-US" dirty="0"/>
          </a:p>
          <a:p>
            <a:pPr lvl="1"/>
            <a:r>
              <a:rPr lang="en-US" dirty="0"/>
              <a:t>c</a:t>
            </a:r>
            <a:r>
              <a:rPr lang="en-US" dirty="0" smtClean="0"/>
              <a:t>) Requesting </a:t>
            </a:r>
            <a:r>
              <a:rPr lang="en-US" dirty="0"/>
              <a:t>information on </a:t>
            </a:r>
            <a:r>
              <a:rPr lang="en-US" dirty="0" smtClean="0"/>
              <a:t>the value </a:t>
            </a:r>
            <a:r>
              <a:rPr lang="en-US" dirty="0"/>
              <a:t>of </a:t>
            </a:r>
            <a:r>
              <a:rPr lang="en-US" dirty="0" smtClean="0"/>
              <a:t>products </a:t>
            </a:r>
            <a:endParaRPr lang="en-US" dirty="0"/>
          </a:p>
          <a:p>
            <a:pPr lvl="1"/>
            <a:r>
              <a:rPr lang="en-US" dirty="0"/>
              <a:t>d</a:t>
            </a:r>
            <a:r>
              <a:rPr lang="en-US" dirty="0" smtClean="0"/>
              <a:t>) Making </a:t>
            </a:r>
            <a:r>
              <a:rPr lang="en-US" dirty="0"/>
              <a:t>evidence and rationale supporting all </a:t>
            </a:r>
            <a:r>
              <a:rPr lang="en-US" dirty="0" smtClean="0"/>
              <a:t>choice(s</a:t>
            </a:r>
            <a:r>
              <a:rPr lang="en-US" dirty="0"/>
              <a:t>) more clear, </a:t>
            </a:r>
            <a:r>
              <a:rPr lang="en-US" dirty="0" smtClean="0"/>
              <a:t>transparent </a:t>
            </a:r>
            <a:r>
              <a:rPr lang="en-US" dirty="0"/>
              <a:t>and evaluable by </a:t>
            </a:r>
            <a:r>
              <a:rPr lang="en-US" dirty="0" smtClean="0"/>
              <a:t>decision makers</a:t>
            </a:r>
          </a:p>
          <a:p>
            <a:pPr lvl="1"/>
            <a:endParaRPr lang="en-US" dirty="0" smtClean="0"/>
          </a:p>
          <a:p>
            <a:r>
              <a:rPr lang="en-US" dirty="0" smtClean="0"/>
              <a:t>Taken up (used) by an increasingly larger proportion of payers, particularly State (Medicaid) </a:t>
            </a:r>
            <a:endParaRPr lang="en-US" dirty="0"/>
          </a:p>
          <a:p>
            <a:endParaRPr lang="en-US" dirty="0"/>
          </a:p>
        </p:txBody>
      </p:sp>
    </p:spTree>
    <p:extLst>
      <p:ext uri="{BB962C8B-B14F-4D97-AF65-F5344CB8AC3E}">
        <p14:creationId xmlns="" xmlns:p14="http://schemas.microsoft.com/office/powerpoint/2010/main" val="45816729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AMCP Guidelines Goal </a:t>
            </a:r>
            <a:r>
              <a:rPr lang="en-US" dirty="0" smtClean="0"/>
              <a:t>1</a:t>
            </a:r>
            <a:endParaRPr lang="en-US" dirty="0"/>
          </a:p>
        </p:txBody>
      </p:sp>
      <p:sp>
        <p:nvSpPr>
          <p:cNvPr id="3" name="Content Placeholder 2"/>
          <p:cNvSpPr>
            <a:spLocks noGrp="1"/>
          </p:cNvSpPr>
          <p:nvPr>
            <p:ph idx="1"/>
          </p:nvPr>
        </p:nvSpPr>
        <p:spPr/>
        <p:txBody>
          <a:bodyPr>
            <a:normAutofit/>
          </a:bodyPr>
          <a:lstStyle/>
          <a:p>
            <a:r>
              <a:rPr lang="en-US" dirty="0" smtClean="0"/>
              <a:t>To </a:t>
            </a:r>
            <a:r>
              <a:rPr lang="en-US" dirty="0"/>
              <a:t>improve the </a:t>
            </a:r>
            <a:r>
              <a:rPr lang="en-US" dirty="0" smtClean="0"/>
              <a:t>timeliness</a:t>
            </a:r>
            <a:r>
              <a:rPr lang="en-US" dirty="0"/>
              <a:t>, scope, quality </a:t>
            </a:r>
            <a:r>
              <a:rPr lang="en-US" dirty="0" smtClean="0"/>
              <a:t>&amp; </a:t>
            </a:r>
            <a:r>
              <a:rPr lang="en-US" dirty="0"/>
              <a:t>relevance of </a:t>
            </a:r>
            <a:r>
              <a:rPr lang="en-US" dirty="0" smtClean="0"/>
              <a:t>information </a:t>
            </a:r>
            <a:r>
              <a:rPr lang="en-US" dirty="0"/>
              <a:t>available to a healthcare system’s </a:t>
            </a:r>
            <a:r>
              <a:rPr lang="en-US" dirty="0" smtClean="0"/>
              <a:t>evaluators </a:t>
            </a:r>
            <a:r>
              <a:rPr lang="en-US" dirty="0"/>
              <a:t>and ultimately to its </a:t>
            </a:r>
            <a:r>
              <a:rPr lang="en-US" dirty="0" smtClean="0"/>
              <a:t>P&amp;T </a:t>
            </a:r>
            <a:r>
              <a:rPr lang="en-US" dirty="0"/>
              <a:t>or other </a:t>
            </a:r>
            <a:r>
              <a:rPr lang="en-US" dirty="0" smtClean="0"/>
              <a:t>tech </a:t>
            </a:r>
            <a:r>
              <a:rPr lang="en-US" dirty="0"/>
              <a:t>assessment </a:t>
            </a:r>
            <a:r>
              <a:rPr lang="en-US" dirty="0" smtClean="0"/>
              <a:t>committees </a:t>
            </a:r>
          </a:p>
          <a:p>
            <a:pPr lvl="1"/>
            <a:r>
              <a:rPr lang="en-US" dirty="0" smtClean="0"/>
              <a:t>Evidence </a:t>
            </a:r>
            <a:r>
              <a:rPr lang="en-US" dirty="0"/>
              <a:t>requested </a:t>
            </a:r>
            <a:r>
              <a:rPr lang="en-US" dirty="0" smtClean="0"/>
              <a:t>enables comparison of formulary alternatives </a:t>
            </a:r>
            <a:r>
              <a:rPr lang="en-US" dirty="0"/>
              <a:t>on clinical outcomes, value, and economic </a:t>
            </a:r>
            <a:r>
              <a:rPr lang="en-US" dirty="0" smtClean="0"/>
              <a:t>consequences  </a:t>
            </a:r>
          </a:p>
          <a:p>
            <a:pPr lvl="1"/>
            <a:r>
              <a:rPr lang="en-US" dirty="0" smtClean="0"/>
              <a:t>The </a:t>
            </a:r>
            <a:r>
              <a:rPr lang="en-US" dirty="0"/>
              <a:t>type </a:t>
            </a:r>
            <a:r>
              <a:rPr lang="en-US" dirty="0" smtClean="0"/>
              <a:t>of </a:t>
            </a:r>
            <a:r>
              <a:rPr lang="en-US" dirty="0"/>
              <a:t>rigorous clinical </a:t>
            </a:r>
            <a:r>
              <a:rPr lang="en-US" dirty="0" smtClean="0"/>
              <a:t>&amp; economic </a:t>
            </a:r>
            <a:r>
              <a:rPr lang="en-US" dirty="0"/>
              <a:t>analysis called for </a:t>
            </a:r>
            <a:r>
              <a:rPr lang="en-US" dirty="0" smtClean="0"/>
              <a:t>forces discussion </a:t>
            </a:r>
            <a:r>
              <a:rPr lang="en-US" dirty="0"/>
              <a:t>about the value of </a:t>
            </a:r>
            <a:r>
              <a:rPr lang="en-US" dirty="0" smtClean="0"/>
              <a:t>medical </a:t>
            </a:r>
            <a:r>
              <a:rPr lang="en-US" dirty="0"/>
              <a:t>services within a </a:t>
            </a:r>
            <a:r>
              <a:rPr lang="en-US" dirty="0" smtClean="0"/>
              <a:t>clear </a:t>
            </a:r>
            <a:r>
              <a:rPr lang="en-US" dirty="0"/>
              <a:t>theoretical framework. It </a:t>
            </a:r>
            <a:r>
              <a:rPr lang="en-US" dirty="0" smtClean="0"/>
              <a:t>sheds light </a:t>
            </a:r>
            <a:r>
              <a:rPr lang="en-US" dirty="0"/>
              <a:t>on how to target resources to particular </a:t>
            </a:r>
            <a:r>
              <a:rPr lang="en-US" dirty="0" smtClean="0"/>
              <a:t>clinical </a:t>
            </a:r>
            <a:r>
              <a:rPr lang="en-US" dirty="0"/>
              <a:t>practices or subgroups of patients</a:t>
            </a:r>
            <a:r>
              <a:rPr lang="en-US" dirty="0" smtClean="0"/>
              <a:t>.</a:t>
            </a:r>
            <a:endParaRPr lang="en-US" dirty="0"/>
          </a:p>
          <a:p>
            <a:pPr lvl="1"/>
            <a:r>
              <a:rPr lang="en-US" dirty="0" smtClean="0"/>
              <a:t>This </a:t>
            </a:r>
            <a:r>
              <a:rPr lang="en-US" dirty="0"/>
              <a:t>information </a:t>
            </a:r>
            <a:r>
              <a:rPr lang="en-US" dirty="0" smtClean="0"/>
              <a:t>must be weighed </a:t>
            </a:r>
            <a:r>
              <a:rPr lang="en-US" dirty="0"/>
              <a:t>in the </a:t>
            </a:r>
            <a:r>
              <a:rPr lang="en-US" dirty="0" smtClean="0"/>
              <a:t>context </a:t>
            </a:r>
            <a:r>
              <a:rPr lang="en-US" dirty="0"/>
              <a:t>of other values such as </a:t>
            </a:r>
            <a:r>
              <a:rPr lang="en-US" dirty="0" smtClean="0"/>
              <a:t>equity</a:t>
            </a:r>
            <a:r>
              <a:rPr lang="en-US" dirty="0"/>
              <a:t>, social justice, and </a:t>
            </a:r>
            <a:r>
              <a:rPr lang="en-US" dirty="0" smtClean="0"/>
              <a:t>the </a:t>
            </a:r>
            <a:r>
              <a:rPr lang="en-US" dirty="0"/>
              <a:t>health of individuals </a:t>
            </a:r>
          </a:p>
        </p:txBody>
      </p:sp>
    </p:spTree>
    <p:extLst>
      <p:ext uri="{BB962C8B-B14F-4D97-AF65-F5344CB8AC3E}">
        <p14:creationId xmlns="" xmlns:p14="http://schemas.microsoft.com/office/powerpoint/2010/main" val="40161323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Phase 1 Clinical Trials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Testing with small groups of people (app. 20–80) to evaluate safety, determine safe dosage ranges, and begin to identify side effects. </a:t>
            </a:r>
          </a:p>
          <a:p>
            <a:pPr lvl="1"/>
            <a:r>
              <a:rPr lang="en-US" dirty="0" smtClean="0"/>
              <a:t>Generally healthy volunteer subjects with no pre-existing conditions</a:t>
            </a:r>
          </a:p>
          <a:p>
            <a:r>
              <a:rPr lang="en-US" dirty="0" smtClean="0"/>
              <a:t>The sponsor designs the trial in coordination with a panel of expert clinical investigators </a:t>
            </a:r>
          </a:p>
          <a:p>
            <a:pPr lvl="1"/>
            <a:r>
              <a:rPr lang="en-US" dirty="0" smtClean="0"/>
              <a:t>Alternative and/or existing treatments to compare </a:t>
            </a:r>
          </a:p>
          <a:p>
            <a:pPr lvl="1"/>
            <a:r>
              <a:rPr lang="en-US" dirty="0" smtClean="0"/>
              <a:t>What type(s) of patients might benefit </a:t>
            </a:r>
          </a:p>
          <a:p>
            <a:pPr lvl="1"/>
            <a:r>
              <a:rPr lang="en-US" dirty="0" smtClean="0"/>
              <a:t>Maybe single-site or multi-site</a:t>
            </a:r>
          </a:p>
          <a:p>
            <a:r>
              <a:rPr lang="en-US" dirty="0"/>
              <a:t>Each trial usually just a few weeks to a couple months, in length</a:t>
            </a:r>
          </a:p>
          <a:p>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AMCP Guidelines Goal 2</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Streamline </a:t>
            </a:r>
            <a:r>
              <a:rPr lang="en-US" dirty="0"/>
              <a:t>the evidence acquisition </a:t>
            </a:r>
            <a:r>
              <a:rPr lang="en-US" dirty="0" smtClean="0"/>
              <a:t>and </a:t>
            </a:r>
            <a:r>
              <a:rPr lang="en-US" dirty="0"/>
              <a:t>review process for healthcare system </a:t>
            </a:r>
            <a:r>
              <a:rPr lang="en-US" dirty="0" smtClean="0"/>
              <a:t>staff  </a:t>
            </a:r>
          </a:p>
          <a:p>
            <a:pPr lvl="1"/>
            <a:r>
              <a:rPr lang="en-US" dirty="0" smtClean="0"/>
              <a:t>The Format furnishes </a:t>
            </a:r>
            <a:r>
              <a:rPr lang="en-US" dirty="0" err="1" smtClean="0"/>
              <a:t>p’cal</a:t>
            </a:r>
            <a:r>
              <a:rPr lang="en-US" dirty="0" smtClean="0"/>
              <a:t> manufacturers </a:t>
            </a:r>
            <a:r>
              <a:rPr lang="en-US" dirty="0"/>
              <a:t>with </a:t>
            </a:r>
            <a:r>
              <a:rPr lang="en-US" dirty="0" smtClean="0"/>
              <a:t>consistent </a:t>
            </a:r>
            <a:r>
              <a:rPr lang="en-US" dirty="0"/>
              <a:t>direction concerning the nature and </a:t>
            </a:r>
            <a:r>
              <a:rPr lang="en-US" dirty="0" smtClean="0"/>
              <a:t>format </a:t>
            </a:r>
            <a:r>
              <a:rPr lang="en-US" dirty="0"/>
              <a:t>of information that is </a:t>
            </a:r>
            <a:r>
              <a:rPr lang="en-US" dirty="0" smtClean="0"/>
              <a:t>expected </a:t>
            </a:r>
          </a:p>
          <a:p>
            <a:pPr lvl="1"/>
            <a:endParaRPr lang="en-US" dirty="0" smtClean="0"/>
          </a:p>
          <a:p>
            <a:pPr lvl="1"/>
            <a:r>
              <a:rPr lang="en-US" dirty="0" smtClean="0"/>
              <a:t>It allows </a:t>
            </a:r>
            <a:r>
              <a:rPr lang="en-US" dirty="0"/>
              <a:t>healthcare system staff </a:t>
            </a:r>
            <a:r>
              <a:rPr lang="en-US" dirty="0" smtClean="0"/>
              <a:t>to evaluate </a:t>
            </a:r>
            <a:r>
              <a:rPr lang="en-US" dirty="0"/>
              <a:t>the </a:t>
            </a:r>
            <a:r>
              <a:rPr lang="en-US" dirty="0" smtClean="0"/>
              <a:t>completeness </a:t>
            </a:r>
            <a:r>
              <a:rPr lang="en-US" dirty="0"/>
              <a:t>of </a:t>
            </a:r>
            <a:r>
              <a:rPr lang="en-US" dirty="0" smtClean="0"/>
              <a:t>submissions received </a:t>
            </a:r>
            <a:r>
              <a:rPr lang="en-US" dirty="0"/>
              <a:t>and </a:t>
            </a:r>
            <a:r>
              <a:rPr lang="en-US" dirty="0" smtClean="0"/>
              <a:t>easily </a:t>
            </a:r>
            <a:r>
              <a:rPr lang="en-US" dirty="0"/>
              <a:t>add the results of the </a:t>
            </a:r>
            <a:r>
              <a:rPr lang="en-US" dirty="0" smtClean="0"/>
              <a:t>healthcare </a:t>
            </a:r>
            <a:r>
              <a:rPr lang="en-US" dirty="0"/>
              <a:t>system’s own systematic literature </a:t>
            </a:r>
            <a:r>
              <a:rPr lang="en-US" dirty="0" smtClean="0"/>
              <a:t>reviews </a:t>
            </a:r>
            <a:r>
              <a:rPr lang="en-US" dirty="0"/>
              <a:t>and </a:t>
            </a:r>
            <a:r>
              <a:rPr lang="en-US" dirty="0" smtClean="0"/>
              <a:t>analysis </a:t>
            </a:r>
          </a:p>
          <a:p>
            <a:pPr lvl="1"/>
            <a:endParaRPr lang="en-US" dirty="0" smtClean="0"/>
          </a:p>
          <a:p>
            <a:pPr lvl="1"/>
            <a:r>
              <a:rPr lang="en-US" dirty="0" smtClean="0"/>
              <a:t>The Format offers </a:t>
            </a:r>
            <a:r>
              <a:rPr lang="en-US" dirty="0"/>
              <a:t>a clear, shared vision of the requirements </a:t>
            </a:r>
            <a:r>
              <a:rPr lang="en-US" dirty="0" smtClean="0"/>
              <a:t>to </a:t>
            </a:r>
            <a:r>
              <a:rPr lang="en-US" dirty="0"/>
              <a:t>facilitate the collaboration necessary between </a:t>
            </a:r>
            <a:r>
              <a:rPr lang="en-US" dirty="0" smtClean="0"/>
              <a:t>healthcare </a:t>
            </a:r>
            <a:r>
              <a:rPr lang="en-US" dirty="0"/>
              <a:t>systems and manufacturers to support </a:t>
            </a:r>
            <a:r>
              <a:rPr lang="en-US" dirty="0" smtClean="0"/>
              <a:t>evidence-based </a:t>
            </a:r>
            <a:r>
              <a:rPr lang="en-US" dirty="0"/>
              <a:t>drug product evaluation. </a:t>
            </a:r>
            <a:r>
              <a:rPr lang="en-US" dirty="0" smtClean="0"/>
              <a:t> </a:t>
            </a:r>
            <a:endParaRPr lang="en-US" dirty="0"/>
          </a:p>
          <a:p>
            <a:pPr lvl="1"/>
            <a:endParaRPr lang="en-US" dirty="0"/>
          </a:p>
          <a:p>
            <a:endParaRPr lang="en-US" dirty="0"/>
          </a:p>
        </p:txBody>
      </p:sp>
    </p:spTree>
    <p:extLst>
      <p:ext uri="{BB962C8B-B14F-4D97-AF65-F5344CB8AC3E}">
        <p14:creationId xmlns="" xmlns:p14="http://schemas.microsoft.com/office/powerpoint/2010/main" val="186433569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PBM Functions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Recruit pharmacies to sign agreement and join network</a:t>
            </a:r>
          </a:p>
          <a:p>
            <a:r>
              <a:rPr lang="en-US" dirty="0" smtClean="0"/>
              <a:t>Adjudicate prescription claims</a:t>
            </a:r>
          </a:p>
          <a:p>
            <a:r>
              <a:rPr lang="en-US" dirty="0" smtClean="0"/>
              <a:t>Reduce costs and increase quality of the pharmacy benefit</a:t>
            </a:r>
          </a:p>
          <a:p>
            <a:pPr lvl="1"/>
            <a:r>
              <a:rPr lang="en-US" dirty="0" smtClean="0"/>
              <a:t>Plan design—what to cover and nature of cost-sharing</a:t>
            </a:r>
          </a:p>
          <a:p>
            <a:pPr lvl="1"/>
            <a:r>
              <a:rPr lang="en-US" dirty="0" smtClean="0"/>
              <a:t>Formularies (open/closed/tiered)</a:t>
            </a:r>
          </a:p>
          <a:p>
            <a:pPr lvl="1"/>
            <a:r>
              <a:rPr lang="en-US" dirty="0" smtClean="0"/>
              <a:t>Prior authorization, step therapy, other tools</a:t>
            </a:r>
          </a:p>
          <a:p>
            <a:pPr lvl="1"/>
            <a:r>
              <a:rPr lang="en-US" dirty="0" smtClean="0"/>
              <a:t>Retrospective DUR</a:t>
            </a:r>
          </a:p>
          <a:p>
            <a:pPr lvl="1"/>
            <a:r>
              <a:rPr lang="en-US" dirty="0" smtClean="0"/>
              <a:t>Concurrent DUR (hard versus soft edits)</a:t>
            </a:r>
          </a:p>
          <a:p>
            <a:pPr lvl="1"/>
            <a:r>
              <a:rPr lang="en-US" dirty="0" smtClean="0"/>
              <a:t>Patient &amp; provider education</a:t>
            </a:r>
          </a:p>
          <a:p>
            <a:pPr lvl="1"/>
            <a:r>
              <a:rPr lang="en-US" dirty="0" smtClean="0"/>
              <a:t>Disease mgmt &amp; interventions</a:t>
            </a:r>
          </a:p>
          <a:p>
            <a:pPr lvl="1"/>
            <a:r>
              <a:rPr lang="en-US" dirty="0" smtClean="0"/>
              <a:t>Limiting dispensing costs</a:t>
            </a:r>
          </a:p>
          <a:p>
            <a:pPr lvl="1"/>
            <a:r>
              <a:rPr lang="en-US" dirty="0" smtClean="0"/>
              <a:t>Audits</a:t>
            </a:r>
          </a:p>
          <a:p>
            <a:pPr lvl="1"/>
            <a:endParaRPr lang="en-US" dirty="0"/>
          </a:p>
        </p:txBody>
      </p:sp>
    </p:spTree>
    <p:extLst>
      <p:ext uri="{BB962C8B-B14F-4D97-AF65-F5344CB8AC3E}">
        <p14:creationId xmlns="" xmlns:p14="http://schemas.microsoft.com/office/powerpoint/2010/main" val="31759954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descr="C:\PBM1.jpg"/>
          <p:cNvPicPr>
            <a:picLocks noGrp="1" noChangeAspect="1" noChangeArrowheads="1"/>
          </p:cNvPicPr>
          <p:nvPr>
            <p:ph idx="1"/>
          </p:nvPr>
        </p:nvPicPr>
        <p:blipFill>
          <a:blip r:embed="rId2" cstate="print"/>
          <a:srcRect/>
          <a:stretch>
            <a:fillRect/>
          </a:stretch>
        </p:blipFill>
        <p:spPr bwMode="auto">
          <a:xfrm>
            <a:off x="1143000" y="921573"/>
            <a:ext cx="7010400" cy="5936427"/>
          </a:xfrm>
          <a:prstGeom prst="rect">
            <a:avLst/>
          </a:prstGeom>
          <a:noFill/>
        </p:spPr>
      </p:pic>
    </p:spTree>
    <p:extLst>
      <p:ext uri="{BB962C8B-B14F-4D97-AF65-F5344CB8AC3E}">
        <p14:creationId xmlns="" xmlns:p14="http://schemas.microsoft.com/office/powerpoint/2010/main" val="255400810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PBM2.gif"/>
          <p:cNvPicPr>
            <a:picLocks noGrp="1" noChangeAspect="1" noChangeArrowheads="1"/>
          </p:cNvPicPr>
          <p:nvPr>
            <p:ph idx="1"/>
          </p:nvPr>
        </p:nvPicPr>
        <p:blipFill>
          <a:blip r:embed="rId2" cstate="print"/>
          <a:stretch>
            <a:fillRect/>
          </a:stretch>
        </p:blipFill>
        <p:spPr bwMode="auto">
          <a:xfrm>
            <a:off x="1852612" y="2438400"/>
            <a:ext cx="5438775" cy="3200400"/>
          </a:xfrm>
          <a:prstGeom prst="rect">
            <a:avLst/>
          </a:prstGeom>
          <a:noFill/>
        </p:spPr>
      </p:pic>
    </p:spTree>
    <p:extLst>
      <p:ext uri="{BB962C8B-B14F-4D97-AF65-F5344CB8AC3E}">
        <p14:creationId xmlns="" xmlns:p14="http://schemas.microsoft.com/office/powerpoint/2010/main" val="426975724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effectLst>
                  <a:outerShdw blurRad="38100" dist="38100" dir="2700000" algn="tl">
                    <a:srgbClr val="000000">
                      <a:alpha val="43137"/>
                    </a:srgbClr>
                  </a:outerShdw>
                </a:effectLst>
              </a:rPr>
              <a:t>Participating Pharmacy Agreement</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Drugs covered</a:t>
            </a:r>
          </a:p>
          <a:p>
            <a:r>
              <a:rPr lang="en-US" dirty="0" smtClean="0"/>
              <a:t>Formulary</a:t>
            </a:r>
          </a:p>
          <a:p>
            <a:r>
              <a:rPr lang="en-US" dirty="0" smtClean="0"/>
              <a:t>Determination of patient eligibility</a:t>
            </a:r>
          </a:p>
          <a:p>
            <a:r>
              <a:rPr lang="en-US" dirty="0" smtClean="0"/>
              <a:t>Reimbursement of pharmacies</a:t>
            </a:r>
          </a:p>
          <a:p>
            <a:pPr lvl="1"/>
            <a:r>
              <a:rPr lang="en-US" dirty="0" smtClean="0"/>
              <a:t>Drug ingredient costs</a:t>
            </a:r>
          </a:p>
          <a:p>
            <a:pPr lvl="2"/>
            <a:r>
              <a:rPr lang="en-US" dirty="0" smtClean="0"/>
              <a:t>AWP</a:t>
            </a:r>
          </a:p>
          <a:p>
            <a:pPr lvl="2"/>
            <a:r>
              <a:rPr lang="en-US" dirty="0" smtClean="0"/>
              <a:t>MAC</a:t>
            </a:r>
          </a:p>
          <a:p>
            <a:pPr lvl="1"/>
            <a:r>
              <a:rPr lang="en-US" dirty="0"/>
              <a:t>MAC + </a:t>
            </a:r>
            <a:r>
              <a:rPr lang="en-US" dirty="0" smtClean="0"/>
              <a:t>[dispensing fee] $6.00 </a:t>
            </a:r>
            <a:r>
              <a:rPr lang="en-US" dirty="0"/>
              <a:t>on generics</a:t>
            </a:r>
          </a:p>
          <a:p>
            <a:pPr lvl="1"/>
            <a:r>
              <a:rPr lang="en-US" dirty="0"/>
              <a:t>(AWP – 17%) + </a:t>
            </a:r>
            <a:r>
              <a:rPr lang="en-US" dirty="0" smtClean="0"/>
              <a:t>[dispensing fee] $5.00 </a:t>
            </a:r>
            <a:r>
              <a:rPr lang="en-US" dirty="0"/>
              <a:t>on brands</a:t>
            </a:r>
          </a:p>
          <a:p>
            <a:pPr lvl="1"/>
            <a:r>
              <a:rPr lang="en-US" dirty="0" smtClean="0"/>
              <a:t>Professional dispensing fees</a:t>
            </a:r>
          </a:p>
          <a:p>
            <a:r>
              <a:rPr lang="en-US" dirty="0" smtClean="0"/>
              <a:t>Procedure for processing claims</a:t>
            </a:r>
          </a:p>
          <a:p>
            <a:r>
              <a:rPr lang="en-US" dirty="0" smtClean="0"/>
              <a:t>Payment schedule</a:t>
            </a:r>
          </a:p>
          <a:p>
            <a:r>
              <a:rPr lang="en-US" dirty="0" smtClean="0"/>
              <a:t>Audit procedures</a:t>
            </a:r>
            <a:endParaRPr lang="en-US" dirty="0"/>
          </a:p>
        </p:txBody>
      </p:sp>
    </p:spTree>
    <p:extLst>
      <p:ext uri="{BB962C8B-B14F-4D97-AF65-F5344CB8AC3E}">
        <p14:creationId xmlns="" xmlns:p14="http://schemas.microsoft.com/office/powerpoint/2010/main" val="242479604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a:buFont typeface="Wingdings" panose="05000000000000000000" pitchFamily="2" charset="2"/>
              <a:buChar char="§"/>
            </a:pPr>
            <a:r>
              <a:rPr lang="en-US" dirty="0" smtClean="0"/>
              <a:t>Negotiated manufacturer discounts/rebates</a:t>
            </a:r>
          </a:p>
          <a:p>
            <a:pPr>
              <a:buFont typeface="Wingdings" panose="05000000000000000000" pitchFamily="2" charset="2"/>
              <a:buChar char="§"/>
            </a:pPr>
            <a:r>
              <a:rPr lang="en-US" dirty="0" smtClean="0"/>
              <a:t>Formularies</a:t>
            </a:r>
          </a:p>
          <a:p>
            <a:pPr>
              <a:buFont typeface="Wingdings" panose="05000000000000000000" pitchFamily="2" charset="2"/>
              <a:buChar char="§"/>
            </a:pPr>
            <a:r>
              <a:rPr lang="en-US" dirty="0" smtClean="0"/>
              <a:t>Tiered cost-sharing</a:t>
            </a:r>
          </a:p>
          <a:p>
            <a:pPr>
              <a:buFont typeface="Wingdings" panose="05000000000000000000" pitchFamily="2" charset="2"/>
              <a:buChar char="§"/>
            </a:pPr>
            <a:r>
              <a:rPr lang="en-US" dirty="0" smtClean="0"/>
              <a:t>Generic substitution</a:t>
            </a:r>
          </a:p>
          <a:p>
            <a:pPr>
              <a:buFont typeface="Wingdings" panose="05000000000000000000" pitchFamily="2" charset="2"/>
              <a:buChar char="§"/>
            </a:pPr>
            <a:r>
              <a:rPr lang="en-US" dirty="0" smtClean="0"/>
              <a:t>Therapeutic interchange</a:t>
            </a:r>
          </a:p>
          <a:p>
            <a:endParaRPr lang="en-US" dirty="0"/>
          </a:p>
        </p:txBody>
      </p:sp>
      <p:sp>
        <p:nvSpPr>
          <p:cNvPr id="3" name="Title 2"/>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Drug Use/Cost Management Tools Employed by PBMs/Insurers</a:t>
            </a:r>
            <a:endParaRPr lang="en-US"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18314630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Tools (cont’d)</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buFont typeface="Wingdings" panose="05000000000000000000" pitchFamily="2" charset="2"/>
              <a:buChar char="§"/>
            </a:pPr>
            <a:r>
              <a:rPr lang="en-US" dirty="0"/>
              <a:t>Limited provider network</a:t>
            </a:r>
          </a:p>
          <a:p>
            <a:pPr>
              <a:buFont typeface="Wingdings" panose="05000000000000000000" pitchFamily="2" charset="2"/>
              <a:buChar char="§"/>
            </a:pPr>
            <a:r>
              <a:rPr lang="en-US" dirty="0"/>
              <a:t>Risk-sharing/risk pools</a:t>
            </a:r>
          </a:p>
          <a:p>
            <a:pPr>
              <a:buFont typeface="Wingdings" panose="05000000000000000000" pitchFamily="2" charset="2"/>
              <a:buChar char="§"/>
            </a:pPr>
            <a:r>
              <a:rPr lang="en-US" dirty="0"/>
              <a:t>Prior authorization</a:t>
            </a:r>
          </a:p>
          <a:p>
            <a:pPr>
              <a:buFont typeface="Wingdings" panose="05000000000000000000" pitchFamily="2" charset="2"/>
              <a:buChar char="§"/>
            </a:pPr>
            <a:r>
              <a:rPr lang="en-US" dirty="0"/>
              <a:t>Step-Therapy (Fail-First) measures</a:t>
            </a:r>
          </a:p>
          <a:p>
            <a:pPr>
              <a:buFont typeface="Wingdings" panose="05000000000000000000" pitchFamily="2" charset="2"/>
              <a:buChar char="§"/>
            </a:pPr>
            <a:r>
              <a:rPr lang="en-US" dirty="0"/>
              <a:t>Interventions (education) to providers</a:t>
            </a:r>
          </a:p>
          <a:p>
            <a:pPr>
              <a:buFont typeface="Wingdings" panose="05000000000000000000" pitchFamily="2" charset="2"/>
              <a:buChar char="§"/>
            </a:pPr>
            <a:r>
              <a:rPr lang="en-US" dirty="0"/>
              <a:t>Interventions (education) to patients</a:t>
            </a:r>
          </a:p>
          <a:p>
            <a:endParaRPr lang="en-US" dirty="0"/>
          </a:p>
        </p:txBody>
      </p:sp>
    </p:spTree>
    <p:extLst>
      <p:ext uri="{BB962C8B-B14F-4D97-AF65-F5344CB8AC3E}">
        <p14:creationId xmlns="" xmlns:p14="http://schemas.microsoft.com/office/powerpoint/2010/main" val="177219031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Prior Authorization</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a:bodyPr>
          <a:lstStyle/>
          <a:p>
            <a:r>
              <a:rPr lang="en-US" dirty="0" smtClean="0"/>
              <a:t>Process by a PBM to determine </a:t>
            </a:r>
            <a:r>
              <a:rPr lang="en-US" dirty="0"/>
              <a:t>if they will cover </a:t>
            </a:r>
            <a:r>
              <a:rPr lang="en-US" dirty="0" smtClean="0"/>
              <a:t>a drug, or how it might be restricted. </a:t>
            </a:r>
          </a:p>
          <a:p>
            <a:r>
              <a:rPr lang="en-US" dirty="0" smtClean="0"/>
              <a:t> </a:t>
            </a:r>
          </a:p>
          <a:p>
            <a:r>
              <a:rPr lang="en-US" dirty="0" smtClean="0"/>
              <a:t>Potentially acts as a safety </a:t>
            </a:r>
            <a:r>
              <a:rPr lang="en-US" dirty="0"/>
              <a:t>and cost-saving measure</a:t>
            </a:r>
            <a:r>
              <a:rPr lang="en-US" dirty="0" smtClean="0"/>
              <a:t>, when applied appropriately.</a:t>
            </a:r>
          </a:p>
          <a:p>
            <a:pPr lvl="1"/>
            <a:r>
              <a:rPr lang="en-US" dirty="0" smtClean="0"/>
              <a:t>ACE inhibitors (</a:t>
            </a:r>
            <a:r>
              <a:rPr lang="en-US" dirty="0" err="1" smtClean="0"/>
              <a:t>eg</a:t>
            </a:r>
            <a:r>
              <a:rPr lang="en-US" dirty="0" smtClean="0"/>
              <a:t>, </a:t>
            </a:r>
            <a:r>
              <a:rPr lang="en-US" dirty="0" err="1" smtClean="0"/>
              <a:t>enalapril</a:t>
            </a:r>
            <a:r>
              <a:rPr lang="en-US" dirty="0" smtClean="0"/>
              <a:t>, </a:t>
            </a:r>
            <a:r>
              <a:rPr lang="en-US" dirty="0" err="1" smtClean="0"/>
              <a:t>Vasotec</a:t>
            </a:r>
            <a:r>
              <a:rPr lang="en-US" dirty="0" smtClean="0"/>
              <a:t>) versus ARBs (</a:t>
            </a:r>
            <a:r>
              <a:rPr lang="en-US" dirty="0" err="1" smtClean="0"/>
              <a:t>eg</a:t>
            </a:r>
            <a:r>
              <a:rPr lang="en-US" dirty="0" smtClean="0"/>
              <a:t>, </a:t>
            </a:r>
            <a:r>
              <a:rPr lang="en-US" dirty="0" err="1" smtClean="0"/>
              <a:t>olmesartan</a:t>
            </a:r>
            <a:r>
              <a:rPr lang="en-US" dirty="0" smtClean="0"/>
              <a:t>, Benicar)</a:t>
            </a:r>
          </a:p>
          <a:p>
            <a:pPr lvl="1"/>
            <a:endParaRPr lang="en-US" dirty="0"/>
          </a:p>
          <a:p>
            <a:r>
              <a:rPr lang="en-US" dirty="0"/>
              <a:t>Can be problematic for patients, prescribers, and pharmacies</a:t>
            </a:r>
          </a:p>
          <a:p>
            <a:endParaRPr lang="en-US" dirty="0"/>
          </a:p>
          <a:p>
            <a:r>
              <a:rPr lang="en-US" dirty="0"/>
              <a:t>Online adjudication and other steps/technologies have made this practice more suitable, sometimes with great benefit</a:t>
            </a:r>
          </a:p>
          <a:p>
            <a:endParaRPr lang="en-US" dirty="0" smtClean="0"/>
          </a:p>
        </p:txBody>
      </p:sp>
    </p:spTree>
    <p:extLst>
      <p:ext uri="{BB962C8B-B14F-4D97-AF65-F5344CB8AC3E}">
        <p14:creationId xmlns="" xmlns:p14="http://schemas.microsoft.com/office/powerpoint/2010/main" val="202080023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Step Therapy</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buFont typeface="Wingdings" pitchFamily="2" charset="2"/>
              <a:buChar char="§"/>
            </a:pPr>
            <a:r>
              <a:rPr lang="en-US" dirty="0"/>
              <a:t>A type of prior authorization program</a:t>
            </a:r>
          </a:p>
          <a:p>
            <a:pPr>
              <a:buFont typeface="Wingdings" pitchFamily="2" charset="2"/>
              <a:buChar char="§"/>
            </a:pPr>
            <a:r>
              <a:rPr lang="en-US" dirty="0"/>
              <a:t>Requires patients to fail on one or more generic drugs, then one or more payer-preferred branded therapies</a:t>
            </a:r>
          </a:p>
          <a:p>
            <a:pPr>
              <a:buFont typeface="Wingdings" pitchFamily="2" charset="2"/>
              <a:buChar char="§"/>
            </a:pPr>
            <a:r>
              <a:rPr lang="en-US" dirty="0"/>
              <a:t>Based on the desire to limit drug spend; </a:t>
            </a:r>
            <a:r>
              <a:rPr lang="en-US" dirty="0" smtClean="0"/>
              <a:t>often with </a:t>
            </a:r>
            <a:r>
              <a:rPr lang="en-US" dirty="0"/>
              <a:t>a true clinical rationale</a:t>
            </a:r>
          </a:p>
          <a:p>
            <a:pPr>
              <a:buFont typeface="Wingdings" pitchFamily="2" charset="2"/>
              <a:buChar char="§"/>
            </a:pPr>
            <a:r>
              <a:rPr lang="en-US" dirty="0"/>
              <a:t>In some cases, patients are required to try and fail numerous medications that may be inadequate for their particular </a:t>
            </a:r>
            <a:r>
              <a:rPr lang="en-US" dirty="0" smtClean="0"/>
              <a:t>condition</a:t>
            </a:r>
            <a:endParaRPr lang="en-US" baseline="30000" dirty="0"/>
          </a:p>
        </p:txBody>
      </p:sp>
    </p:spTree>
    <p:extLst>
      <p:ext uri="{BB962C8B-B14F-4D97-AF65-F5344CB8AC3E}">
        <p14:creationId xmlns="" xmlns:p14="http://schemas.microsoft.com/office/powerpoint/2010/main" val="234184629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752600"/>
            <a:ext cx="7408333" cy="4953000"/>
          </a:xfrm>
        </p:spPr>
        <p:txBody>
          <a:bodyPr>
            <a:normAutofit fontScale="70000" lnSpcReduction="20000"/>
          </a:bodyPr>
          <a:lstStyle/>
          <a:p>
            <a:pPr>
              <a:buFont typeface="Wingdings" pitchFamily="2" charset="2"/>
              <a:buChar char="§"/>
            </a:pPr>
            <a:r>
              <a:rPr lang="en-US" sz="3400" dirty="0" err="1" smtClean="0"/>
              <a:t>Pregablin</a:t>
            </a:r>
            <a:r>
              <a:rPr lang="en-US" sz="3400" dirty="0" smtClean="0"/>
              <a:t>, used for pain associated with diabetic neuropathy, fibromyalgia, and spinal cord injury</a:t>
            </a:r>
          </a:p>
          <a:p>
            <a:pPr lvl="1">
              <a:buFont typeface="Courier New" pitchFamily="49" charset="0"/>
              <a:buChar char="o"/>
            </a:pPr>
            <a:r>
              <a:rPr lang="en-US" sz="2600" dirty="0" smtClean="0"/>
              <a:t>Placed onto step therapy in Humana population ages 65-89</a:t>
            </a:r>
            <a:r>
              <a:rPr lang="en-US" sz="2600" baseline="30000" dirty="0" smtClean="0"/>
              <a:t>1</a:t>
            </a:r>
            <a:endParaRPr lang="en-US" sz="2600" dirty="0" smtClean="0"/>
          </a:p>
          <a:p>
            <a:pPr lvl="1">
              <a:buFont typeface="Courier New" pitchFamily="49" charset="0"/>
              <a:buChar char="o"/>
            </a:pPr>
            <a:r>
              <a:rPr lang="en-US" sz="2600" dirty="0" smtClean="0"/>
              <a:t>“Naturalistic” control group</a:t>
            </a:r>
          </a:p>
          <a:p>
            <a:pPr lvl="1">
              <a:buFont typeface="Courier New" pitchFamily="49" charset="0"/>
              <a:buChar char="o"/>
            </a:pPr>
            <a:r>
              <a:rPr lang="en-US" sz="2600" dirty="0" smtClean="0"/>
              <a:t>Increased disease-related pharmacy costs; no difference in total health expenditures; clinical outcomes not measured</a:t>
            </a:r>
          </a:p>
          <a:p>
            <a:pPr>
              <a:buFont typeface="Wingdings" pitchFamily="2" charset="2"/>
              <a:buChar char="§"/>
            </a:pPr>
            <a:endParaRPr lang="en-US" dirty="0" smtClean="0"/>
          </a:p>
          <a:p>
            <a:pPr>
              <a:buFont typeface="Wingdings" pitchFamily="2" charset="2"/>
              <a:buChar char="§"/>
            </a:pPr>
            <a:r>
              <a:rPr lang="en-US" sz="3400" dirty="0" err="1" smtClean="0"/>
              <a:t>Marketscan</a:t>
            </a:r>
            <a:r>
              <a:rPr lang="en-US" sz="3400" dirty="0" smtClean="0"/>
              <a:t> databases of antidepressant users in employer-sponsored plans</a:t>
            </a:r>
            <a:r>
              <a:rPr lang="en-US" sz="3400" baseline="30000" dirty="0" smtClean="0"/>
              <a:t>2</a:t>
            </a:r>
          </a:p>
          <a:p>
            <a:pPr lvl="1">
              <a:buFont typeface="Courier New" pitchFamily="49" charset="0"/>
              <a:buChar char="o"/>
            </a:pPr>
            <a:r>
              <a:rPr lang="en-US" sz="2600" dirty="0" smtClean="0"/>
              <a:t>Longitudinal design looking at many drugs concurrently</a:t>
            </a:r>
          </a:p>
          <a:p>
            <a:pPr lvl="1">
              <a:buFont typeface="Courier New" pitchFamily="49" charset="0"/>
              <a:buChar char="o"/>
            </a:pPr>
            <a:r>
              <a:rPr lang="en-US" sz="2600" dirty="0" smtClean="0"/>
              <a:t>Antidepressant days supply and med costs decreased</a:t>
            </a:r>
          </a:p>
          <a:p>
            <a:pPr lvl="1">
              <a:buFont typeface="Courier New" pitchFamily="49" charset="0"/>
              <a:buChar char="o"/>
            </a:pPr>
            <a:r>
              <a:rPr lang="en-US" sz="2600" dirty="0" smtClean="0"/>
              <a:t>Increase in overall and mental health-specific inpatient and emergency room utilization and costs increased</a:t>
            </a:r>
          </a:p>
          <a:p>
            <a:pPr lvl="1">
              <a:buFont typeface="Courier New" pitchFamily="49" charset="0"/>
              <a:buChar char="o"/>
            </a:pPr>
            <a:r>
              <a:rPr lang="en-US" sz="2600" dirty="0" smtClean="0"/>
              <a:t>Overall increase in medical care use and expenditures</a:t>
            </a:r>
          </a:p>
          <a:p>
            <a:pPr lvl="1"/>
            <a:endParaRPr lang="en-US" dirty="0" smtClean="0"/>
          </a:p>
          <a:p>
            <a:pPr lvl="1"/>
            <a:endParaRPr lang="en-US" dirty="0"/>
          </a:p>
          <a:p>
            <a:pPr lvl="1"/>
            <a:endParaRPr lang="en-US" dirty="0" smtClean="0"/>
          </a:p>
          <a:p>
            <a:pPr lvl="1">
              <a:buNone/>
            </a:pPr>
            <a:r>
              <a:rPr lang="en-US" sz="1000" baseline="30000" dirty="0" smtClean="0"/>
              <a:t>1</a:t>
            </a:r>
            <a:r>
              <a:rPr lang="en-US" sz="1000" dirty="0" smtClean="0"/>
              <a:t>Suehs BT, et al. Impact of a </a:t>
            </a:r>
            <a:r>
              <a:rPr lang="en-US" sz="1000" dirty="0" err="1" smtClean="0"/>
              <a:t>pregablin</a:t>
            </a:r>
            <a:r>
              <a:rPr lang="en-US" sz="1000" dirty="0" smtClean="0"/>
              <a:t> step therapy policy among Medicare Advantage beneficiaries. </a:t>
            </a:r>
            <a:r>
              <a:rPr lang="en-US" sz="1000" i="1" dirty="0" smtClean="0"/>
              <a:t>Pain Practice. </a:t>
            </a:r>
            <a:r>
              <a:rPr lang="en-US" sz="1000" dirty="0" smtClean="0"/>
              <a:t>DOI:.10.1111/paper.12073</a:t>
            </a:r>
          </a:p>
          <a:p>
            <a:pPr lvl="1">
              <a:buNone/>
            </a:pPr>
            <a:r>
              <a:rPr lang="en-US" sz="1000" baseline="30000" dirty="0" smtClean="0"/>
              <a:t>2</a:t>
            </a:r>
            <a:r>
              <a:rPr lang="en-US" sz="1000" dirty="0" smtClean="0"/>
              <a:t>Mark TL, et al. The effects of antidepressant step therapy protocols on pharmaceutical and medical utilization and expenditures.  </a:t>
            </a:r>
            <a:r>
              <a:rPr lang="en-US" sz="1000" i="1" dirty="0" smtClean="0"/>
              <a:t>Am J Psych </a:t>
            </a:r>
            <a:r>
              <a:rPr lang="en-US" sz="1000" dirty="0" smtClean="0"/>
              <a:t>2010;167:1202-1209.</a:t>
            </a:r>
            <a:endParaRPr lang="en-US" sz="1000" baseline="30000" dirty="0" smtClean="0"/>
          </a:p>
        </p:txBody>
      </p:sp>
      <p:sp>
        <p:nvSpPr>
          <p:cNvPr id="3" name="Title 2"/>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Peer-Reviewed Evidence of Step Therapy Issues</a:t>
            </a:r>
            <a:endParaRPr lang="en-US"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414894191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Phase 1 Clinical Trials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Data include vital signs, concentration of the study drug in the blood and/or tissues, [lack of] adverse effects, monitoring of cognitive and physical function </a:t>
            </a:r>
          </a:p>
          <a:p>
            <a:r>
              <a:rPr lang="en-US" dirty="0" smtClean="0"/>
              <a:t>Designs:</a:t>
            </a:r>
          </a:p>
          <a:p>
            <a:pPr lvl="1"/>
            <a:r>
              <a:rPr lang="en-US" dirty="0" smtClean="0"/>
              <a:t>Clinical observation</a:t>
            </a:r>
          </a:p>
          <a:p>
            <a:pPr lvl="1"/>
            <a:r>
              <a:rPr lang="en-US" dirty="0" smtClean="0"/>
              <a:t>Compassionate use or expanded access trials</a:t>
            </a:r>
          </a:p>
          <a:p>
            <a:r>
              <a:rPr lang="en-US" dirty="0" smtClean="0"/>
              <a:t>Close </a:t>
            </a:r>
            <a:r>
              <a:rPr lang="en-US" dirty="0"/>
              <a:t>evaluation of pharmacodynamics and pharmacokinetics (ADME) in the human model</a:t>
            </a:r>
          </a:p>
          <a:p>
            <a:r>
              <a:rPr lang="en-US" dirty="0"/>
              <a:t>Often set in a series of 4 stages, where patients receive the experimental therapy at a low dose, and the dose is increased slowly while being closely monitored </a:t>
            </a:r>
          </a:p>
          <a:p>
            <a:r>
              <a:rPr lang="en-US" dirty="0"/>
              <a:t>May involve evaluating combinations of existing (approved) therapies</a:t>
            </a:r>
          </a:p>
          <a:p>
            <a:endParaRPr lang="en-US"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1676400"/>
            <a:ext cx="7408333" cy="5029200"/>
          </a:xfrm>
        </p:spPr>
        <p:txBody>
          <a:bodyPr>
            <a:normAutofit fontScale="92500" lnSpcReduction="20000"/>
          </a:bodyPr>
          <a:lstStyle/>
          <a:p>
            <a:pPr>
              <a:buFont typeface="Wingdings" pitchFamily="2" charset="2"/>
              <a:buChar char="§"/>
            </a:pPr>
            <a:r>
              <a:rPr lang="en-US" dirty="0" err="1" smtClean="0"/>
              <a:t>Guanfacine</a:t>
            </a:r>
            <a:r>
              <a:rPr lang="en-US" dirty="0" smtClean="0"/>
              <a:t> XR for ADHD placed onto step therapy</a:t>
            </a:r>
            <a:r>
              <a:rPr lang="en-US" baseline="30000" dirty="0" smtClean="0"/>
              <a:t>3</a:t>
            </a:r>
          </a:p>
          <a:p>
            <a:pPr lvl="1">
              <a:buFont typeface="Courier New" pitchFamily="49" charset="0"/>
              <a:buChar char="o"/>
            </a:pPr>
            <a:r>
              <a:rPr lang="en-US" dirty="0" smtClean="0"/>
              <a:t>Cohort study of </a:t>
            </a:r>
            <a:r>
              <a:rPr lang="en-US" dirty="0" err="1" smtClean="0"/>
              <a:t>ExpressScript</a:t>
            </a:r>
            <a:r>
              <a:rPr lang="en-US" dirty="0" smtClean="0"/>
              <a:t> patients</a:t>
            </a:r>
          </a:p>
          <a:p>
            <a:pPr lvl="1">
              <a:buFont typeface="Courier New" pitchFamily="49" charset="0"/>
              <a:buChar char="o"/>
            </a:pPr>
            <a:r>
              <a:rPr lang="en-US" dirty="0" smtClean="0"/>
              <a:t>Lower rate of ADHD med utilization, greater delay in receiving medication, lower proportion of days covered, yet no overall difference in health care costs; clinical proxies but no true endpoints evaluated</a:t>
            </a:r>
          </a:p>
          <a:p>
            <a:pPr lvl="1">
              <a:buFont typeface="Wingdings" pitchFamily="2" charset="2"/>
              <a:buChar char="§"/>
            </a:pPr>
            <a:endParaRPr lang="en-US" dirty="0" smtClean="0"/>
          </a:p>
          <a:p>
            <a:pPr>
              <a:buFont typeface="Wingdings" pitchFamily="2" charset="2"/>
              <a:buChar char="§"/>
            </a:pPr>
            <a:r>
              <a:rPr lang="en-US" dirty="0" smtClean="0"/>
              <a:t>Analysis of orphan drugs used to treat rare diseases</a:t>
            </a:r>
            <a:r>
              <a:rPr lang="en-US" baseline="30000" dirty="0" smtClean="0"/>
              <a:t>4</a:t>
            </a:r>
          </a:p>
          <a:p>
            <a:pPr lvl="1">
              <a:buFont typeface="Courier New" pitchFamily="49" charset="0"/>
              <a:buChar char="o"/>
            </a:pPr>
            <a:r>
              <a:rPr lang="en-US" dirty="0" smtClean="0"/>
              <a:t>84 plans in 15 states</a:t>
            </a:r>
          </a:p>
          <a:p>
            <a:pPr lvl="1">
              <a:buFont typeface="Courier New" pitchFamily="49" charset="0"/>
              <a:buChar char="o"/>
            </a:pPr>
            <a:r>
              <a:rPr lang="en-US" dirty="0" smtClean="0"/>
              <a:t>Use of step therapy and ‘high tier’ designation for drugs used in Huntington’s, </a:t>
            </a:r>
            <a:r>
              <a:rPr lang="en-US" dirty="0" err="1" smtClean="0"/>
              <a:t>hydatid</a:t>
            </a:r>
            <a:r>
              <a:rPr lang="en-US" dirty="0" smtClean="0"/>
              <a:t> disease, </a:t>
            </a:r>
            <a:r>
              <a:rPr lang="en-US" dirty="0" err="1" smtClean="0"/>
              <a:t>hypercalcemia</a:t>
            </a:r>
            <a:r>
              <a:rPr lang="en-US" dirty="0" smtClean="0"/>
              <a:t> secondary to carcinoma, hemolytic uremic syndrome, sickle cell, soft tissue sarcoma, </a:t>
            </a:r>
            <a:r>
              <a:rPr lang="en-US" dirty="0" err="1" smtClean="0"/>
              <a:t>Gaucher</a:t>
            </a:r>
            <a:r>
              <a:rPr lang="en-US" dirty="0" smtClean="0"/>
              <a:t> disease</a:t>
            </a:r>
          </a:p>
          <a:p>
            <a:pPr lvl="1">
              <a:buFont typeface="Courier New" pitchFamily="49" charset="0"/>
              <a:buChar char="o"/>
            </a:pPr>
            <a:r>
              <a:rPr lang="en-US" dirty="0" smtClean="0"/>
              <a:t>Lower access, lower coverage, fewer days supplied</a:t>
            </a:r>
          </a:p>
          <a:p>
            <a:pPr lvl="1"/>
            <a:endParaRPr lang="en-US" dirty="0" smtClean="0"/>
          </a:p>
          <a:p>
            <a:pPr lvl="1"/>
            <a:endParaRPr lang="en-US" dirty="0" smtClean="0"/>
          </a:p>
          <a:p>
            <a:pPr lvl="1">
              <a:buNone/>
            </a:pPr>
            <a:endParaRPr lang="en-US" sz="1000" baseline="30000" dirty="0" smtClean="0"/>
          </a:p>
          <a:p>
            <a:pPr lvl="1">
              <a:buNone/>
            </a:pPr>
            <a:r>
              <a:rPr lang="en-US" sz="1000" baseline="30000" dirty="0" smtClean="0"/>
              <a:t>3</a:t>
            </a:r>
            <a:r>
              <a:rPr lang="en-US" sz="1000" dirty="0" smtClean="0"/>
              <a:t>Suehs et al. Impact of a step-therapy for </a:t>
            </a:r>
            <a:r>
              <a:rPr lang="en-US" sz="1000" dirty="0" err="1" smtClean="0"/>
              <a:t>guanfacine</a:t>
            </a:r>
            <a:r>
              <a:rPr lang="en-US" sz="1000" dirty="0" smtClean="0"/>
              <a:t> extended release on medication utilization and health care expenditures among individuals receiving treatment for ADHD. </a:t>
            </a:r>
            <a:r>
              <a:rPr lang="en-US" sz="1000" i="1" dirty="0" smtClean="0"/>
              <a:t>J Manage Care </a:t>
            </a:r>
            <a:r>
              <a:rPr lang="en-US" sz="1000" i="1" dirty="0" err="1" smtClean="0"/>
              <a:t>Pharm</a:t>
            </a:r>
            <a:r>
              <a:rPr lang="en-US" sz="1000" i="1" dirty="0" smtClean="0"/>
              <a:t> </a:t>
            </a:r>
            <a:r>
              <a:rPr lang="en-US" sz="1000" dirty="0" smtClean="0"/>
              <a:t>2015;21:793-802.</a:t>
            </a:r>
            <a:endParaRPr lang="en-US" sz="1000" baseline="30000" dirty="0" smtClean="0"/>
          </a:p>
          <a:p>
            <a:pPr lvl="1">
              <a:buNone/>
            </a:pPr>
            <a:r>
              <a:rPr lang="en-US" sz="1000" baseline="30000" dirty="0" smtClean="0"/>
              <a:t>4</a:t>
            </a:r>
            <a:r>
              <a:rPr lang="en-US" sz="1000" dirty="0" smtClean="0"/>
              <a:t>An early examination of access to select orphan drugs treating rare diseases in health insurance exchange plans. </a:t>
            </a:r>
            <a:r>
              <a:rPr lang="en-US" sz="1000" i="1" dirty="0" smtClean="0"/>
              <a:t>J Manage Care </a:t>
            </a:r>
            <a:r>
              <a:rPr lang="en-US" sz="1000" i="1" dirty="0" err="1" smtClean="0"/>
              <a:t>Pharm</a:t>
            </a:r>
            <a:r>
              <a:rPr lang="en-US" sz="1000" dirty="0" smtClean="0"/>
              <a:t> 2014;20:997-1004.</a:t>
            </a:r>
            <a:endParaRPr lang="en-US" sz="1100" baseline="30000" dirty="0" smtClean="0"/>
          </a:p>
          <a:p>
            <a:pPr lvl="1"/>
            <a:endParaRPr lang="en-US" dirty="0" smtClean="0"/>
          </a:p>
          <a:p>
            <a:endParaRPr lang="en-US" dirty="0"/>
          </a:p>
        </p:txBody>
      </p:sp>
      <p:sp>
        <p:nvSpPr>
          <p:cNvPr id="3" name="Title 2"/>
          <p:cNvSpPr>
            <a:spLocks noGrp="1"/>
          </p:cNvSpPr>
          <p:nvPr>
            <p:ph type="title"/>
          </p:nvPr>
        </p:nvSpPr>
        <p:spPr/>
        <p:txBody>
          <a:bodyPr/>
          <a:lstStyle/>
          <a:p>
            <a:r>
              <a:rPr lang="en-US" b="1" dirty="0" smtClean="0">
                <a:effectLst>
                  <a:outerShdw blurRad="38100" dist="38100" dir="2700000" algn="tl">
                    <a:srgbClr val="000000">
                      <a:alpha val="43137"/>
                    </a:srgbClr>
                  </a:outerShdw>
                </a:effectLst>
              </a:rPr>
              <a:t>Evidence (cont’d)</a:t>
            </a:r>
            <a:endParaRPr lang="en-US"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324573044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72067" y="2286000"/>
            <a:ext cx="7408333" cy="4495800"/>
          </a:xfrm>
        </p:spPr>
        <p:txBody>
          <a:bodyPr>
            <a:normAutofit fontScale="92500" lnSpcReduction="10000"/>
          </a:bodyPr>
          <a:lstStyle/>
          <a:p>
            <a:pPr>
              <a:buFont typeface="Wingdings" panose="05000000000000000000" pitchFamily="2" charset="2"/>
              <a:buChar char="§"/>
            </a:pPr>
            <a:r>
              <a:rPr lang="en-US" dirty="0" smtClean="0"/>
              <a:t>Accept resource constraints</a:t>
            </a:r>
          </a:p>
          <a:p>
            <a:pPr>
              <a:buFont typeface="Wingdings" panose="05000000000000000000" pitchFamily="2" charset="2"/>
              <a:buChar char="§"/>
            </a:pPr>
            <a:endParaRPr lang="en-US" dirty="0" smtClean="0"/>
          </a:p>
          <a:p>
            <a:pPr>
              <a:buFont typeface="Wingdings" panose="05000000000000000000" pitchFamily="2" charset="2"/>
              <a:buChar char="§"/>
            </a:pPr>
            <a:r>
              <a:rPr lang="en-US" dirty="0" smtClean="0"/>
              <a:t>Help the sick</a:t>
            </a:r>
          </a:p>
          <a:p>
            <a:pPr>
              <a:buFont typeface="Wingdings" panose="05000000000000000000" pitchFamily="2" charset="2"/>
              <a:buChar char="§"/>
            </a:pPr>
            <a:endParaRPr lang="en-US" dirty="0" smtClean="0"/>
          </a:p>
          <a:p>
            <a:pPr>
              <a:buFont typeface="Wingdings" panose="05000000000000000000" pitchFamily="2" charset="2"/>
              <a:buChar char="§"/>
            </a:pPr>
            <a:r>
              <a:rPr lang="en-US" dirty="0" smtClean="0"/>
              <a:t>Protect the worse off</a:t>
            </a:r>
          </a:p>
          <a:p>
            <a:pPr>
              <a:buFont typeface="Wingdings" panose="05000000000000000000" pitchFamily="2" charset="2"/>
              <a:buChar char="§"/>
            </a:pPr>
            <a:endParaRPr lang="en-US" dirty="0" smtClean="0"/>
          </a:p>
          <a:p>
            <a:pPr>
              <a:buFont typeface="Wingdings" panose="05000000000000000000" pitchFamily="2" charset="2"/>
              <a:buChar char="§"/>
            </a:pPr>
            <a:r>
              <a:rPr lang="en-US" dirty="0" smtClean="0"/>
              <a:t>Respect autonomy</a:t>
            </a:r>
          </a:p>
          <a:p>
            <a:pPr>
              <a:buFont typeface="Wingdings" panose="05000000000000000000" pitchFamily="2" charset="2"/>
              <a:buChar char="§"/>
            </a:pPr>
            <a:endParaRPr lang="en-US" dirty="0" smtClean="0"/>
          </a:p>
          <a:p>
            <a:pPr>
              <a:buFont typeface="Wingdings" panose="05000000000000000000" pitchFamily="2" charset="2"/>
              <a:buChar char="§"/>
            </a:pPr>
            <a:r>
              <a:rPr lang="en-US" dirty="0" smtClean="0"/>
              <a:t>Sustain trust</a:t>
            </a:r>
          </a:p>
          <a:p>
            <a:pPr>
              <a:buFont typeface="Wingdings" panose="05000000000000000000" pitchFamily="2" charset="2"/>
              <a:buChar char="§"/>
            </a:pPr>
            <a:endParaRPr lang="en-US" dirty="0" smtClean="0"/>
          </a:p>
          <a:p>
            <a:pPr>
              <a:buFont typeface="Wingdings" panose="05000000000000000000" pitchFamily="2" charset="2"/>
              <a:buChar char="§"/>
            </a:pPr>
            <a:r>
              <a:rPr lang="en-US" dirty="0" smtClean="0"/>
              <a:t>Promote inclusive decision-making</a:t>
            </a:r>
          </a:p>
          <a:p>
            <a:pPr marL="0" indent="0">
              <a:buNone/>
            </a:pPr>
            <a:endParaRPr lang="en-US" sz="1000" dirty="0" smtClean="0"/>
          </a:p>
          <a:p>
            <a:pPr marL="0" indent="0">
              <a:buNone/>
            </a:pPr>
            <a:r>
              <a:rPr lang="en-US" sz="1000" i="1" dirty="0" smtClean="0"/>
              <a:t> </a:t>
            </a:r>
            <a:endParaRPr lang="en-US" sz="1100" dirty="0"/>
          </a:p>
        </p:txBody>
      </p:sp>
      <p:sp>
        <p:nvSpPr>
          <p:cNvPr id="3" name="Title 2"/>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Ethical Pharmaceutical Benefit Policy</a:t>
            </a:r>
            <a:endParaRPr lang="en-US"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20417085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800" y="2209800"/>
            <a:ext cx="7696199" cy="4495800"/>
          </a:xfrm>
        </p:spPr>
        <p:txBody>
          <a:bodyPr>
            <a:normAutofit/>
          </a:bodyPr>
          <a:lstStyle/>
          <a:p>
            <a:pPr>
              <a:buFont typeface="Wingdings" panose="05000000000000000000" pitchFamily="2" charset="2"/>
              <a:buChar char="§"/>
            </a:pPr>
            <a:r>
              <a:rPr lang="en-US" dirty="0" smtClean="0"/>
              <a:t>Weigh cost savings against long-term outcomes</a:t>
            </a:r>
          </a:p>
          <a:p>
            <a:pPr>
              <a:buFont typeface="Wingdings" panose="05000000000000000000" pitchFamily="2" charset="2"/>
              <a:buChar char="§"/>
            </a:pPr>
            <a:r>
              <a:rPr lang="en-US" dirty="0" smtClean="0"/>
              <a:t>Ensure that first-step drugs are clinically appropriate</a:t>
            </a:r>
          </a:p>
          <a:p>
            <a:pPr>
              <a:buFont typeface="Wingdings" panose="05000000000000000000" pitchFamily="2" charset="2"/>
              <a:buChar char="§"/>
            </a:pPr>
            <a:r>
              <a:rPr lang="en-US" dirty="0" smtClean="0"/>
              <a:t>Give patients an excellent chance to meet clinical goals</a:t>
            </a:r>
          </a:p>
          <a:p>
            <a:pPr>
              <a:buFont typeface="Wingdings" panose="05000000000000000000" pitchFamily="2" charset="2"/>
              <a:buChar char="§"/>
            </a:pPr>
            <a:r>
              <a:rPr lang="en-US" dirty="0" smtClean="0"/>
              <a:t>First-step failure should not cause long-term harm</a:t>
            </a:r>
          </a:p>
          <a:p>
            <a:pPr>
              <a:buFont typeface="Wingdings" panose="05000000000000000000" pitchFamily="2" charset="2"/>
              <a:buChar char="§"/>
            </a:pPr>
            <a:r>
              <a:rPr lang="en-US" dirty="0" smtClean="0"/>
              <a:t>Opting out on clinical grounds should be quick &amp; easy</a:t>
            </a:r>
          </a:p>
          <a:p>
            <a:pPr>
              <a:buFont typeface="Wingdings" panose="05000000000000000000" pitchFamily="2" charset="2"/>
              <a:buChar char="§"/>
            </a:pPr>
            <a:r>
              <a:rPr lang="en-US" dirty="0" smtClean="0"/>
              <a:t>Clearly define ‘failure’</a:t>
            </a:r>
          </a:p>
          <a:p>
            <a:pPr>
              <a:buFont typeface="Wingdings" panose="05000000000000000000" pitchFamily="2" charset="2"/>
              <a:buChar char="§"/>
            </a:pPr>
            <a:r>
              <a:rPr lang="en-US" dirty="0" smtClean="0"/>
              <a:t>Rapidly review relevant new evidence</a:t>
            </a:r>
          </a:p>
          <a:p>
            <a:pPr>
              <a:buFont typeface="Wingdings" panose="05000000000000000000" pitchFamily="2" charset="2"/>
              <a:buChar char="§"/>
            </a:pPr>
            <a:r>
              <a:rPr lang="en-US" dirty="0" smtClean="0"/>
              <a:t>Rationale and rules should be explicit and transparent</a:t>
            </a:r>
          </a:p>
          <a:p>
            <a:pPr>
              <a:buFont typeface="Wingdings" panose="05000000000000000000" pitchFamily="2" charset="2"/>
              <a:buChar char="§"/>
            </a:pPr>
            <a:endParaRPr lang="en-US" dirty="0"/>
          </a:p>
          <a:p>
            <a:pPr marL="0" indent="0">
              <a:buNone/>
            </a:pPr>
            <a:endParaRPr lang="en-US" sz="1000" dirty="0" smtClean="0"/>
          </a:p>
        </p:txBody>
      </p:sp>
      <p:sp>
        <p:nvSpPr>
          <p:cNvPr id="3" name="Title 2"/>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Ethical Principles Applied to Pharmaceutical Benefit Management </a:t>
            </a:r>
            <a:endParaRPr lang="en-US" b="1" dirty="0">
              <a:effectLst>
                <a:outerShdw blurRad="38100" dist="38100" dir="2700000" algn="tl">
                  <a:srgbClr val="000000">
                    <a:alpha val="43137"/>
                  </a:srgbClr>
                </a:outerShdw>
              </a:effectLst>
            </a:endParaRPr>
          </a:p>
        </p:txBody>
      </p:sp>
    </p:spTree>
    <p:extLst>
      <p:ext uri="{BB962C8B-B14F-4D97-AF65-F5344CB8AC3E}">
        <p14:creationId xmlns="" xmlns:p14="http://schemas.microsoft.com/office/powerpoint/2010/main" val="2239768780"/>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Health and Medical Economics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The application of microeconomic theory toward evaluating utilization decisions in health and medical care</a:t>
            </a:r>
          </a:p>
          <a:p>
            <a:pPr lvl="1"/>
            <a:r>
              <a:rPr lang="en-US" dirty="0" smtClean="0"/>
              <a:t>Employs building demand and supply curves</a:t>
            </a:r>
          </a:p>
          <a:p>
            <a:pPr lvl="1"/>
            <a:r>
              <a:rPr lang="en-US" dirty="0" smtClean="0"/>
              <a:t>Takes into account income effects, externalities, and insurance, which effectively changes the price and quantity demanded of medical services and goods, such as prescription drugs</a:t>
            </a:r>
          </a:p>
          <a:p>
            <a:pPr lvl="1"/>
            <a:r>
              <a:rPr lang="en-US" dirty="0" smtClean="0"/>
              <a:t>Helps to explain why there are so many suppliers of some good (drugs) and so few of certain other goods (drugs), which affects price and ensuing utilization decisions</a:t>
            </a:r>
          </a:p>
          <a:p>
            <a:endParaRPr lang="en-US" dirty="0" smtClean="0"/>
          </a:p>
          <a:p>
            <a:r>
              <a:rPr lang="en-US" dirty="0" smtClean="0"/>
              <a:t>Helps to evaluate how different confounders, such as healthy and unhealthy behaviors of individuals and populations, impacts health and prescription drug utilization </a:t>
            </a:r>
          </a:p>
          <a:p>
            <a:pPr lvl="1"/>
            <a:endParaRPr lang="en-US"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Money that we spend</a:t>
            </a:r>
          </a:p>
          <a:p>
            <a:pPr lvl="1"/>
            <a:r>
              <a:rPr lang="en-US" dirty="0" smtClean="0"/>
              <a:t>About $10,000/per person per year</a:t>
            </a:r>
          </a:p>
          <a:p>
            <a:pPr lvl="1"/>
            <a:r>
              <a:rPr lang="en-US" dirty="0" smtClean="0"/>
              <a:t>Over $3.2 trillion per year</a:t>
            </a:r>
          </a:p>
          <a:p>
            <a:pPr lvl="1"/>
            <a:r>
              <a:rPr lang="en-US" dirty="0" smtClean="0"/>
              <a:t>Approximately 17% of GDP</a:t>
            </a:r>
          </a:p>
          <a:p>
            <a:pPr lvl="1"/>
            <a:endParaRPr lang="en-US" dirty="0" smtClean="0"/>
          </a:p>
          <a:p>
            <a:r>
              <a:rPr lang="en-US" dirty="0" smtClean="0"/>
              <a:t>Our lack of understanding, otherwise on the social and economic forces that drive these costs, and resultant decision-making</a:t>
            </a:r>
          </a:p>
          <a:p>
            <a:endParaRPr lang="en-US" dirty="0" smtClean="0"/>
          </a:p>
          <a:p>
            <a:r>
              <a:rPr lang="en-US" dirty="0" smtClean="0"/>
              <a:t>The need to UNDERSTAND and proffer solutions to our health care problems</a:t>
            </a:r>
            <a:endParaRPr lang="en-US" dirty="0"/>
          </a:p>
        </p:txBody>
      </p:sp>
      <p:sp>
        <p:nvSpPr>
          <p:cNvPr id="3" name="Title 2"/>
          <p:cNvSpPr>
            <a:spLocks noGrp="1"/>
          </p:cNvSpPr>
          <p:nvPr>
            <p:ph type="title"/>
          </p:nvPr>
        </p:nvSpPr>
        <p:spPr/>
        <p:txBody>
          <a:bodyPr/>
          <a:lstStyle/>
          <a:p>
            <a:r>
              <a:rPr lang="en-US" b="1" dirty="0" smtClean="0">
                <a:effectLst>
                  <a:outerShdw blurRad="38100" dist="38100" dir="2700000" algn="tl">
                    <a:srgbClr val="000000">
                      <a:alpha val="43137"/>
                    </a:srgbClr>
                  </a:outerShdw>
                </a:effectLst>
              </a:rPr>
              <a:t>Why Health Economics?</a:t>
            </a:r>
            <a:endParaRPr lang="en-US"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Health Spending in the U.S.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a:bodyPr>
          <a:lstStyle/>
          <a:p>
            <a:r>
              <a:rPr lang="en-US" dirty="0" smtClean="0"/>
              <a:t>Health spending by service</a:t>
            </a:r>
          </a:p>
          <a:p>
            <a:pPr lvl="1"/>
            <a:r>
              <a:rPr lang="en-US" dirty="0" smtClean="0"/>
              <a:t>Hospital care— 			32%</a:t>
            </a:r>
          </a:p>
          <a:p>
            <a:pPr lvl="1"/>
            <a:r>
              <a:rPr lang="en-US" dirty="0" smtClean="0"/>
              <a:t>Physician and clinical services—	20%</a:t>
            </a:r>
          </a:p>
          <a:p>
            <a:pPr lvl="1"/>
            <a:r>
              <a:rPr lang="en-US" dirty="0" smtClean="0"/>
              <a:t>Prescription drugs—			10%</a:t>
            </a:r>
          </a:p>
          <a:p>
            <a:pPr lvl="1"/>
            <a:endParaRPr lang="en-US" dirty="0" smtClean="0"/>
          </a:p>
          <a:p>
            <a:r>
              <a:rPr lang="en-US" dirty="0" smtClean="0"/>
              <a:t>Health spending by sources of funds</a:t>
            </a:r>
          </a:p>
          <a:p>
            <a:pPr lvl="1"/>
            <a:r>
              <a:rPr lang="en-US" dirty="0" smtClean="0"/>
              <a:t>Medicare— 				20%</a:t>
            </a:r>
          </a:p>
          <a:p>
            <a:pPr lvl="1"/>
            <a:r>
              <a:rPr lang="en-US" dirty="0" smtClean="0"/>
              <a:t>Medicaid— 				17%</a:t>
            </a:r>
          </a:p>
          <a:p>
            <a:pPr lvl="1"/>
            <a:r>
              <a:rPr lang="en-US" dirty="0" err="1" smtClean="0"/>
              <a:t>Pvt</a:t>
            </a:r>
            <a:r>
              <a:rPr lang="en-US" dirty="0" smtClean="0"/>
              <a:t> health insurance—		33%	</a:t>
            </a:r>
          </a:p>
          <a:p>
            <a:pPr lvl="1"/>
            <a:r>
              <a:rPr lang="en-US" dirty="0" smtClean="0"/>
              <a:t>Patient out-of-pocket—		11%</a:t>
            </a:r>
          </a:p>
          <a:p>
            <a:pPr lvl="1"/>
            <a:endParaRPr lang="en-US" dirty="0" smtClean="0"/>
          </a:p>
          <a:p>
            <a:r>
              <a:rPr lang="en-US" dirty="0" smtClean="0"/>
              <a:t>By type of sponsor: 29% by </a:t>
            </a:r>
            <a:r>
              <a:rPr lang="en-US" dirty="0" err="1" smtClean="0"/>
              <a:t>fed’l</a:t>
            </a:r>
            <a:r>
              <a:rPr lang="en-US" dirty="0" smtClean="0"/>
              <a:t> </a:t>
            </a:r>
            <a:r>
              <a:rPr lang="en-US" dirty="0" err="1" smtClean="0"/>
              <a:t>gov’t</a:t>
            </a:r>
            <a:r>
              <a:rPr lang="en-US" dirty="0" smtClean="0"/>
              <a:t>; 28% by households; 20% by private business; and 17% by local and state </a:t>
            </a:r>
            <a:r>
              <a:rPr lang="en-US" dirty="0" err="1" smtClean="0"/>
              <a:t>govt’s</a:t>
            </a:r>
            <a:endParaRPr lang="en-US" dirty="0" smtClean="0"/>
          </a:p>
          <a:p>
            <a:endParaRPr lang="en-US" dirty="0" smtClean="0"/>
          </a:p>
          <a:p>
            <a:pPr lvl="1"/>
            <a:endParaRPr lang="en-US" dirty="0" smtClean="0"/>
          </a:p>
          <a:p>
            <a:pPr lvl="1">
              <a:buNone/>
            </a:pPr>
            <a:endParaRPr lang="en-US" dirty="0" smtClean="0"/>
          </a:p>
          <a:p>
            <a:endParaRPr lang="en-US" dirty="0"/>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From Health Economics to </a:t>
            </a:r>
            <a:r>
              <a:rPr lang="en-US" b="1" dirty="0" err="1" smtClean="0">
                <a:effectLst>
                  <a:outerShdw blurRad="38100" dist="38100" dir="2700000" algn="tl">
                    <a:srgbClr val="000000">
                      <a:alpha val="43137"/>
                    </a:srgbClr>
                  </a:outerShdw>
                </a:effectLst>
              </a:rPr>
              <a:t>P’economics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err="1" smtClean="0"/>
              <a:t>P’economics</a:t>
            </a:r>
            <a:r>
              <a:rPr lang="en-US" dirty="0" smtClean="0"/>
              <a:t>—the scientific discipline that compares the value of one drug or drug therapy to another </a:t>
            </a:r>
          </a:p>
          <a:p>
            <a:endParaRPr lang="en-US" dirty="0" smtClean="0"/>
          </a:p>
          <a:p>
            <a:r>
              <a:rPr lang="en-US" dirty="0" smtClean="0"/>
              <a:t>Borrows some concepts from health economics</a:t>
            </a:r>
          </a:p>
          <a:p>
            <a:pPr lvl="1"/>
            <a:r>
              <a:rPr lang="en-US" dirty="0" smtClean="0"/>
              <a:t>Considers externalities</a:t>
            </a:r>
          </a:p>
          <a:p>
            <a:pPr lvl="1"/>
            <a:r>
              <a:rPr lang="en-US" dirty="0" smtClean="0"/>
              <a:t>Employs sensitivity analyses</a:t>
            </a:r>
          </a:p>
          <a:p>
            <a:pPr lvl="1"/>
            <a:r>
              <a:rPr lang="en-US" dirty="0" smtClean="0"/>
              <a:t>Examines theoretical and real impacts of certain forces</a:t>
            </a:r>
          </a:p>
          <a:p>
            <a:pPr lvl="1"/>
            <a:endParaRPr lang="en-US" dirty="0" smtClean="0"/>
          </a:p>
          <a:p>
            <a:r>
              <a:rPr lang="en-US" dirty="0" smtClean="0"/>
              <a:t>But also employs methods almost unique to it and is more of a set of methods or approaches to make more granular decisions</a:t>
            </a:r>
          </a:p>
          <a:p>
            <a:pPr lvl="1"/>
            <a:endParaRPr lang="en-US" dirty="0" smtClean="0"/>
          </a:p>
          <a:p>
            <a:pPr lvl="1"/>
            <a:endParaRPr lang="en-US" dirty="0"/>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smtClean="0">
                <a:effectLst>
                  <a:outerShdw blurRad="38100" dist="38100" dir="2700000" algn="tl">
                    <a:srgbClr val="000000">
                      <a:alpha val="43137"/>
                    </a:srgbClr>
                  </a:outerShdw>
                </a:effectLst>
              </a:rPr>
              <a:t>Pharmacoeconomics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Types of analyses</a:t>
            </a:r>
          </a:p>
          <a:p>
            <a:pPr lvl="1"/>
            <a:r>
              <a:rPr lang="en-US" dirty="0" smtClean="0"/>
              <a:t>Cost-minimization		$</a:t>
            </a:r>
          </a:p>
          <a:p>
            <a:pPr lvl="1"/>
            <a:endParaRPr lang="en-US" dirty="0" smtClean="0"/>
          </a:p>
          <a:p>
            <a:pPr lvl="1"/>
            <a:r>
              <a:rPr lang="en-US" dirty="0" smtClean="0"/>
              <a:t>Cost-benefit			$/$	</a:t>
            </a:r>
          </a:p>
          <a:p>
            <a:pPr lvl="1"/>
            <a:endParaRPr lang="en-US" dirty="0" smtClean="0"/>
          </a:p>
          <a:p>
            <a:pPr lvl="1"/>
            <a:r>
              <a:rPr lang="en-US" dirty="0" smtClean="0"/>
              <a:t>Cost-effectiveness		$/Clinical unit</a:t>
            </a:r>
          </a:p>
          <a:p>
            <a:pPr lvl="1"/>
            <a:endParaRPr lang="en-US" dirty="0" smtClean="0"/>
          </a:p>
          <a:p>
            <a:pPr lvl="1"/>
            <a:r>
              <a:rPr lang="en-US" dirty="0" smtClean="0"/>
              <a:t>Cost-utility			$/QALY</a:t>
            </a:r>
            <a:endParaRPr lang="en-US" dirty="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Cost-Minimization Analysis (CMA)</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Simplest to perform, in concept</a:t>
            </a:r>
          </a:p>
          <a:p>
            <a:r>
              <a:rPr lang="en-US" dirty="0" smtClean="0"/>
              <a:t>Can only be used when the outcomes of medicines or interventions are entirely the same</a:t>
            </a:r>
          </a:p>
          <a:p>
            <a:r>
              <a:rPr lang="en-US" dirty="0" smtClean="0"/>
              <a:t>Cost ($)/course of treatment, including indirect costs</a:t>
            </a:r>
          </a:p>
          <a:p>
            <a:r>
              <a:rPr lang="en-US" dirty="0" smtClean="0"/>
              <a:t>Often used inappropriately to evaluate antibiotics with different spectra, biologics with completely different levels of efficacy, drugs with similar pain relief but different side effect profiles, drugs that have similar effectiveness clinically but whose effects differ in concomitant disease- or health related quality of life outcomes.</a:t>
            </a:r>
            <a:endParaRPr lang="en-US" dirty="0"/>
          </a:p>
        </p:txBody>
      </p:sp>
    </p:spTree>
    <p:extLst>
      <p:ext uri="{BB962C8B-B14F-4D97-AF65-F5344CB8AC3E}">
        <p14:creationId xmlns="" xmlns:p14="http://schemas.microsoft.com/office/powerpoint/2010/main" val="414306691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Cost-Benefit Analysis (CBA)</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Transcends use in pharmacy/medicine, and what we use to make “everyday decisions”</a:t>
            </a:r>
          </a:p>
          <a:p>
            <a:r>
              <a:rPr lang="en-US" dirty="0" smtClean="0"/>
              <a:t>All costs and all benefits must be expressed in monetary terms</a:t>
            </a:r>
          </a:p>
          <a:p>
            <a:r>
              <a:rPr lang="en-US" dirty="0" smtClean="0"/>
              <a:t>Can be useful for, but difficult to conduct, with drugs or programs differing in outcomes, sometimes even in types of clinical outcomes</a:t>
            </a:r>
          </a:p>
          <a:p>
            <a:pPr lvl="1"/>
            <a:endParaRPr lang="en-US" dirty="0"/>
          </a:p>
        </p:txBody>
      </p:sp>
    </p:spTree>
    <p:extLst>
      <p:ext uri="{BB962C8B-B14F-4D97-AF65-F5344CB8AC3E}">
        <p14:creationId xmlns="" xmlns:p14="http://schemas.microsoft.com/office/powerpoint/2010/main" val="19445080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Phase 2 Clinical Trials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Phase 2 studies begin if Phase 1 studies do not reveal unacceptable toxicity </a:t>
            </a:r>
          </a:p>
          <a:p>
            <a:r>
              <a:rPr lang="en-US" dirty="0" smtClean="0"/>
              <a:t>The drug or treatment is given to a larger group of people to see if it is effective and to further evaluate its safety</a:t>
            </a:r>
          </a:p>
          <a:p>
            <a:r>
              <a:rPr lang="en-US" dirty="0" smtClean="0"/>
              <a:t>Aims to obtain preliminary data on whether the drug works in people who have a certain disease or condition</a:t>
            </a:r>
          </a:p>
          <a:p>
            <a:r>
              <a:rPr lang="en-US" dirty="0" smtClean="0"/>
              <a:t>For controlled trials, patients receiving the drug are compared with similar patients receiving a different treatment--usually an inactive substance (placebo), or a different drug. </a:t>
            </a: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Cost-Benefit Analysis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Very common in use for policy analysis</a:t>
            </a:r>
          </a:p>
          <a:p>
            <a:r>
              <a:rPr lang="en-US" dirty="0" smtClean="0"/>
              <a:t>Outputs include:</a:t>
            </a:r>
          </a:p>
          <a:p>
            <a:pPr lvl="1"/>
            <a:r>
              <a:rPr lang="en-US" dirty="0" smtClean="0"/>
              <a:t>Net benefit</a:t>
            </a:r>
          </a:p>
          <a:p>
            <a:pPr lvl="1"/>
            <a:r>
              <a:rPr lang="en-US" dirty="0" smtClean="0"/>
              <a:t>Return on investment</a:t>
            </a:r>
          </a:p>
          <a:p>
            <a:pPr lvl="1"/>
            <a:r>
              <a:rPr lang="en-US" dirty="0" err="1" smtClean="0"/>
              <a:t>Benefit:cost</a:t>
            </a:r>
            <a:r>
              <a:rPr lang="en-US" dirty="0" smtClean="0"/>
              <a:t> ratio</a:t>
            </a:r>
          </a:p>
          <a:p>
            <a:pPr lvl="1"/>
            <a:endParaRPr lang="en-US" dirty="0" smtClean="0"/>
          </a:p>
          <a:p>
            <a:r>
              <a:rPr lang="en-US" dirty="0" smtClean="0"/>
              <a:t>Substantial possibility, but fraught with limitations, and difficult to apply and gain “Pareto efficiency”</a:t>
            </a:r>
          </a:p>
          <a:p>
            <a:pPr lvl="1"/>
            <a:r>
              <a:rPr lang="en-US" dirty="0" smtClean="0"/>
              <a:t>A state of allocation of resources further from which it is impossible to make any one individual better off without making at least one individual worse off</a:t>
            </a:r>
          </a:p>
          <a:p>
            <a:endParaRPr lang="en-US" dirty="0"/>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Cost-Benefit Analysis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EVERYTHING gets assigned a dollar value</a:t>
            </a:r>
          </a:p>
          <a:p>
            <a:r>
              <a:rPr lang="en-US" dirty="0" smtClean="0"/>
              <a:t>Considers all possibilities, such as opportunity costs and benefits</a:t>
            </a:r>
          </a:p>
          <a:p>
            <a:pPr lvl="1"/>
            <a:r>
              <a:rPr lang="en-US" dirty="0" smtClean="0"/>
              <a:t>Potential costs and benefits from NOT doing a project, using a drug or service</a:t>
            </a:r>
          </a:p>
          <a:p>
            <a:pPr lvl="1"/>
            <a:r>
              <a:rPr lang="en-US" dirty="0" smtClean="0"/>
              <a:t>Potential costs if the project, product [drug], or service fails</a:t>
            </a:r>
          </a:p>
          <a:p>
            <a:r>
              <a:rPr lang="en-US" dirty="0" smtClean="0"/>
              <a:t>Usually considers the long-term</a:t>
            </a:r>
          </a:p>
          <a:p>
            <a:pPr lvl="1"/>
            <a:r>
              <a:rPr lang="en-US" dirty="0" smtClean="0"/>
              <a:t>Often the case with policy and/or use of medical goods, like drugs</a:t>
            </a:r>
          </a:p>
          <a:p>
            <a:pPr lvl="2"/>
            <a:r>
              <a:rPr lang="en-US" dirty="0" smtClean="0"/>
              <a:t>10 years from now, what will be the ramification if the product or service is successful?</a:t>
            </a:r>
          </a:p>
          <a:p>
            <a:pPr lvl="2"/>
            <a:r>
              <a:rPr lang="en-US" dirty="0" smtClean="0"/>
              <a:t>The costs (consequences) are likely to be MUCH different downstream than currently</a:t>
            </a:r>
          </a:p>
          <a:p>
            <a:pPr lvl="1"/>
            <a:endParaRPr lang="en-US"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Let’s Do A Simple CBA</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10000"/>
          </a:bodyPr>
          <a:lstStyle/>
          <a:p>
            <a:r>
              <a:rPr lang="en-US" dirty="0" smtClean="0"/>
              <a:t>Diabetes Drug A:	$100/month acquisition cost</a:t>
            </a:r>
          </a:p>
          <a:p>
            <a:pPr>
              <a:buNone/>
            </a:pPr>
            <a:r>
              <a:rPr lang="en-US" dirty="0" smtClean="0"/>
              <a:t>				$40/month indirect costs</a:t>
            </a:r>
          </a:p>
          <a:p>
            <a:pPr>
              <a:buNone/>
            </a:pPr>
            <a:r>
              <a:rPr lang="en-US" dirty="0" smtClean="0"/>
              <a:t>				Lowers A1c by 1.5 per patient</a:t>
            </a:r>
          </a:p>
          <a:p>
            <a:endParaRPr lang="en-US" dirty="0" smtClean="0"/>
          </a:p>
          <a:p>
            <a:r>
              <a:rPr lang="en-US" dirty="0" smtClean="0"/>
              <a:t>Diabetes Drug B:	$250/month acquisition cost</a:t>
            </a:r>
          </a:p>
          <a:p>
            <a:pPr>
              <a:buNone/>
            </a:pPr>
            <a:r>
              <a:rPr lang="en-US" dirty="0" smtClean="0"/>
              <a:t>				$10/month indirect costs</a:t>
            </a:r>
          </a:p>
          <a:p>
            <a:pPr>
              <a:buNone/>
            </a:pPr>
            <a:r>
              <a:rPr lang="en-US" dirty="0" smtClean="0"/>
              <a:t>				Lowers A1c by 2.0 per patient</a:t>
            </a:r>
          </a:p>
          <a:p>
            <a:pPr>
              <a:buNone/>
            </a:pPr>
            <a:endParaRPr lang="en-US" dirty="0" smtClean="0"/>
          </a:p>
          <a:p>
            <a:r>
              <a:rPr lang="en-US" dirty="0" smtClean="0"/>
              <a:t>Lowering of A1c by 1.0 unit per year reduces chances of hospitalization from 4% to 2%, and raises life expectancy for a 50yo male from 70.4 to 71.2 years of age.</a:t>
            </a:r>
          </a:p>
          <a:p>
            <a:r>
              <a:rPr lang="en-US" dirty="0" smtClean="0"/>
              <a:t>Hospital Cost = $10,000 per visit</a:t>
            </a:r>
          </a:p>
          <a:p>
            <a:r>
              <a:rPr lang="en-US" dirty="0" smtClean="0"/>
              <a:t>Life estimated worth = $100,000 per year</a:t>
            </a:r>
          </a:p>
          <a:p>
            <a:pPr>
              <a:buNone/>
            </a:pPr>
            <a:endParaRPr lang="en-US" dirty="0" smtClean="0"/>
          </a:p>
          <a:p>
            <a:pPr lvl="8"/>
            <a:endParaRPr lang="en-US" dirty="0" smtClean="0"/>
          </a:p>
          <a:p>
            <a:pPr lvl="8"/>
            <a:endParaRPr 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Simple CBA (for 20 years)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pPr>
              <a:buNone/>
            </a:pPr>
            <a:r>
              <a:rPr lang="en-US" dirty="0" smtClean="0"/>
              <a:t>					Drug A	Drug B</a:t>
            </a:r>
          </a:p>
          <a:p>
            <a:r>
              <a:rPr lang="en-US" dirty="0" smtClean="0"/>
              <a:t>Acquisition and indirect	$33,600  	$68,440</a:t>
            </a:r>
          </a:p>
          <a:p>
            <a:r>
              <a:rPr lang="en-US" dirty="0" smtClean="0"/>
              <a:t>Hospitalization		$8,000	$4,000</a:t>
            </a:r>
          </a:p>
          <a:p>
            <a:r>
              <a:rPr lang="en-US" dirty="0" smtClean="0"/>
              <a:t>Additional life		$80,000</a:t>
            </a:r>
          </a:p>
          <a:p>
            <a:r>
              <a:rPr lang="en-US" dirty="0" smtClean="0"/>
              <a:t>--------------------------------------------------------------------------</a:t>
            </a:r>
          </a:p>
          <a:p>
            <a:r>
              <a:rPr lang="en-US" dirty="0" smtClean="0"/>
              <a:t>Total Cost			$121,600	$72,440</a:t>
            </a:r>
          </a:p>
          <a:p>
            <a:r>
              <a:rPr lang="en-US" dirty="0" smtClean="0"/>
              <a:t>Net Benefit					$49,460</a:t>
            </a:r>
          </a:p>
          <a:p>
            <a:r>
              <a:rPr lang="en-US" dirty="0" err="1" smtClean="0"/>
              <a:t>Benefit:Cost</a:t>
            </a:r>
            <a:r>
              <a:rPr lang="en-US" dirty="0" smtClean="0"/>
              <a:t>, B:A				1.68</a:t>
            </a:r>
          </a:p>
          <a:p>
            <a:endParaRPr lang="en-US" dirty="0" smtClean="0"/>
          </a:p>
          <a:p>
            <a:r>
              <a:rPr lang="en-US" dirty="0" smtClean="0"/>
              <a:t>Now, think about all the assumptions that had to be made!!!!!!		</a:t>
            </a: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Discounting</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Accounts for the future value of all costs and benefits given the time value of money</a:t>
            </a:r>
          </a:p>
          <a:p>
            <a:r>
              <a:rPr lang="en-US" dirty="0" smtClean="0"/>
              <a:t>Requires you to place all future costs and benefits into </a:t>
            </a:r>
            <a:r>
              <a:rPr lang="en-US" i="1" dirty="0" smtClean="0">
                <a:effectLst>
                  <a:outerShdw blurRad="38100" dist="38100" dir="2700000" algn="tl">
                    <a:srgbClr val="000000">
                      <a:alpha val="43137"/>
                    </a:srgbClr>
                  </a:outerShdw>
                </a:effectLst>
              </a:rPr>
              <a:t>Net Present Value </a:t>
            </a:r>
            <a:r>
              <a:rPr lang="en-US" dirty="0" smtClean="0"/>
              <a:t>by applying the appropriate       </a:t>
            </a:r>
            <a:r>
              <a:rPr lang="en-US" i="1" dirty="0" smtClean="0">
                <a:effectLst>
                  <a:outerShdw blurRad="38100" dist="38100" dir="2700000" algn="tl">
                    <a:srgbClr val="000000">
                      <a:alpha val="43137"/>
                    </a:srgbClr>
                  </a:outerShdw>
                </a:effectLst>
              </a:rPr>
              <a:t>Discount Rate</a:t>
            </a:r>
            <a:endParaRPr lang="en-US" dirty="0" smtClean="0"/>
          </a:p>
          <a:p>
            <a:pPr lvl="1"/>
            <a:r>
              <a:rPr lang="en-US" dirty="0" smtClean="0"/>
              <a:t>Inflation</a:t>
            </a:r>
          </a:p>
          <a:p>
            <a:pPr lvl="1"/>
            <a:r>
              <a:rPr lang="en-US" dirty="0" smtClean="0"/>
              <a:t>Medical inflation</a:t>
            </a:r>
          </a:p>
          <a:p>
            <a:pPr lvl="1"/>
            <a:r>
              <a:rPr lang="en-US" dirty="0" smtClean="0"/>
              <a:t>Government T-bill yield</a:t>
            </a:r>
          </a:p>
          <a:p>
            <a:pPr lvl="1"/>
            <a:r>
              <a:rPr lang="en-US" dirty="0" smtClean="0"/>
              <a:t>Social discounting</a:t>
            </a:r>
          </a:p>
          <a:p>
            <a:r>
              <a:rPr lang="en-US" dirty="0" smtClean="0"/>
              <a:t>When appropriately applied, consider entire population and changes along the:</a:t>
            </a:r>
          </a:p>
          <a:p>
            <a:pPr lvl="1"/>
            <a:r>
              <a:rPr lang="en-US" i="1" dirty="0" smtClean="0">
                <a:effectLst>
                  <a:outerShdw blurRad="38100" dist="38100" dir="2700000" algn="tl">
                    <a:srgbClr val="000000">
                      <a:alpha val="43137"/>
                    </a:srgbClr>
                  </a:outerShdw>
                </a:effectLst>
              </a:rPr>
              <a:t>Extensive margins</a:t>
            </a:r>
          </a:p>
          <a:p>
            <a:pPr lvl="1"/>
            <a:r>
              <a:rPr lang="en-US" i="1" dirty="0" smtClean="0">
                <a:effectLst>
                  <a:outerShdw blurRad="38100" dist="38100" dir="2700000" algn="tl">
                    <a:srgbClr val="000000">
                      <a:alpha val="43137"/>
                    </a:srgbClr>
                  </a:outerShdw>
                </a:effectLst>
              </a:rPr>
              <a:t>Intensive margins</a:t>
            </a: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Just a few examples of CBA</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10000"/>
          </a:bodyPr>
          <a:lstStyle/>
          <a:p>
            <a:r>
              <a:rPr lang="en-US" dirty="0" smtClean="0">
                <a:hlinkClick r:id="rId2"/>
              </a:rPr>
              <a:t>http://www.jmcp.org/doi/abs/10.18553/jmcp.2000.6.5.383</a:t>
            </a:r>
            <a:endParaRPr lang="en-US" dirty="0" smtClean="0"/>
          </a:p>
          <a:p>
            <a:endParaRPr lang="en-US" dirty="0" smtClean="0"/>
          </a:p>
          <a:p>
            <a:r>
              <a:rPr lang="en-US" dirty="0" smtClean="0">
                <a:hlinkClick r:id="rId3"/>
              </a:rPr>
              <a:t>http://www.jmcp.org/doi/abs/10.18553/jmcp.1998.4.3.303</a:t>
            </a:r>
            <a:endParaRPr lang="en-US" dirty="0" smtClean="0"/>
          </a:p>
          <a:p>
            <a:endParaRPr lang="en-US" dirty="0" smtClean="0"/>
          </a:p>
          <a:p>
            <a:r>
              <a:rPr lang="en-US" dirty="0" smtClean="0">
                <a:hlinkClick r:id="rId4"/>
              </a:rPr>
              <a:t>http://www.ajmc.com/journals/issue/2016/2016-vol22-n9/cost-benefit-of-appointment-based-medication-synchronization-in-community-pharmacies</a:t>
            </a:r>
            <a:endParaRPr lang="en-US" dirty="0" smtClean="0"/>
          </a:p>
          <a:p>
            <a:endParaRPr lang="en-US" dirty="0" smtClean="0"/>
          </a:p>
          <a:p>
            <a:r>
              <a:rPr lang="en-US" dirty="0" smtClean="0">
                <a:hlinkClick r:id="rId4"/>
              </a:rPr>
              <a:t>http://www.ajmc.com/journals/issue/2016/2016-vol22-n9/cost-benefit-of-appointment-based-medication-synchronization-in-community-pharmacies</a:t>
            </a:r>
            <a:endParaRPr lang="en-US" dirty="0" smtClean="0"/>
          </a:p>
          <a:p>
            <a:endParaRPr lang="en-US" dirty="0" smtClean="0"/>
          </a:p>
          <a:p>
            <a:r>
              <a:rPr lang="en-US" dirty="0" smtClean="0">
                <a:hlinkClick r:id="rId5"/>
              </a:rPr>
              <a:t>http://link.springer.com/article/10.2165/00019053-199712050-00008</a:t>
            </a:r>
            <a:endParaRPr lang="en-US" dirty="0" smtClean="0"/>
          </a:p>
          <a:p>
            <a:endParaRPr lang="en-US" dirty="0" smtClean="0"/>
          </a:p>
          <a:p>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Cost-effectiveness Analysis (CEA)</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lnSpcReduction="10000"/>
          </a:bodyPr>
          <a:lstStyle/>
          <a:p>
            <a:r>
              <a:rPr lang="en-US" dirty="0" smtClean="0"/>
              <a:t>Measures outcomes in natural units (</a:t>
            </a:r>
            <a:r>
              <a:rPr lang="en-US" dirty="0" err="1" smtClean="0"/>
              <a:t>eg</a:t>
            </a:r>
            <a:r>
              <a:rPr lang="en-US" dirty="0" smtClean="0"/>
              <a:t>, </a:t>
            </a:r>
            <a:r>
              <a:rPr lang="en-US" dirty="0" err="1" smtClean="0"/>
              <a:t>mmHG</a:t>
            </a:r>
            <a:r>
              <a:rPr lang="en-US" dirty="0" smtClean="0"/>
              <a:t>, cholesterols levels, symptom-free days, A1c, microbial kill rate)</a:t>
            </a:r>
          </a:p>
          <a:p>
            <a:endParaRPr lang="en-US" dirty="0" smtClean="0"/>
          </a:p>
          <a:p>
            <a:r>
              <a:rPr lang="en-US" dirty="0" smtClean="0"/>
              <a:t>Numerator is still $$</a:t>
            </a:r>
          </a:p>
          <a:p>
            <a:endParaRPr lang="en-US" dirty="0" smtClean="0"/>
          </a:p>
          <a:p>
            <a:r>
              <a:rPr lang="en-US" dirty="0" smtClean="0"/>
              <a:t>Can be used for evaluating differing outcomes of 2 or more drugs/interventions so long as the “type” of outcomes is the same</a:t>
            </a:r>
          </a:p>
          <a:p>
            <a:endParaRPr lang="en-US" dirty="0" smtClean="0"/>
          </a:p>
          <a:p>
            <a:r>
              <a:rPr lang="en-US" dirty="0" smtClean="0"/>
              <a:t>Most commonly used type of </a:t>
            </a:r>
            <a:r>
              <a:rPr lang="en-US" dirty="0" err="1" smtClean="0"/>
              <a:t>pharmacoeconomic</a:t>
            </a:r>
            <a:r>
              <a:rPr lang="en-US" dirty="0" smtClean="0"/>
              <a:t> analysis to evaluate drug therapies</a:t>
            </a:r>
          </a:p>
        </p:txBody>
      </p:sp>
    </p:spTree>
    <p:extLst>
      <p:ext uri="{BB962C8B-B14F-4D97-AF65-F5344CB8AC3E}">
        <p14:creationId xmlns="" xmlns:p14="http://schemas.microsoft.com/office/powerpoint/2010/main" val="1103820302"/>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CEA (cont’d)</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Examples:</a:t>
            </a:r>
          </a:p>
          <a:p>
            <a:pPr lvl="1"/>
            <a:r>
              <a:rPr lang="en-US" dirty="0" smtClean="0"/>
              <a:t>$$/decrease in A1C</a:t>
            </a:r>
          </a:p>
          <a:p>
            <a:pPr lvl="1"/>
            <a:r>
              <a:rPr lang="en-US" dirty="0" smtClean="0"/>
              <a:t>$$/hospital admission averted</a:t>
            </a:r>
          </a:p>
          <a:p>
            <a:endParaRPr lang="en-US" dirty="0" smtClean="0"/>
          </a:p>
          <a:p>
            <a:r>
              <a:rPr lang="en-US" dirty="0" smtClean="0"/>
              <a:t>Average cost-effectiveness ratio versus incremental cost-effectiveness ratio (taking into account total budget)</a:t>
            </a:r>
          </a:p>
          <a:p>
            <a:endParaRPr lang="en-US" dirty="0" smtClean="0"/>
          </a:p>
          <a:p>
            <a:r>
              <a:rPr lang="en-US" dirty="0" smtClean="0"/>
              <a:t>“Domination” versus “trade-off”</a:t>
            </a:r>
          </a:p>
          <a:p>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Evaluating/Conducting a CEA</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Consistency in units of use</a:t>
            </a:r>
          </a:p>
          <a:p>
            <a:r>
              <a:rPr lang="en-US" dirty="0" err="1" smtClean="0"/>
              <a:t>Plausability</a:t>
            </a:r>
            <a:r>
              <a:rPr lang="en-US" dirty="0" smtClean="0"/>
              <a:t> and salience in units of use</a:t>
            </a:r>
          </a:p>
          <a:p>
            <a:r>
              <a:rPr lang="en-US" dirty="0" smtClean="0"/>
              <a:t>Consistency in perspective and in attributing value/benefits and costs</a:t>
            </a:r>
          </a:p>
          <a:p>
            <a:r>
              <a:rPr lang="en-US" dirty="0" smtClean="0"/>
              <a:t>Longer-term perspective using proper discounting</a:t>
            </a:r>
          </a:p>
          <a:p>
            <a:r>
              <a:rPr lang="en-US" dirty="0" smtClean="0"/>
              <a:t>Comprehensiveness in potential outcomes</a:t>
            </a:r>
          </a:p>
          <a:p>
            <a:r>
              <a:rPr lang="en-US" dirty="0" smtClean="0"/>
              <a:t>Appropriate </a:t>
            </a:r>
            <a:r>
              <a:rPr lang="en-US" i="1" dirty="0" smtClean="0">
                <a:effectLst>
                  <a:outerShdw blurRad="38100" dist="38100" dir="2700000" algn="tl">
                    <a:srgbClr val="000000">
                      <a:alpha val="43137"/>
                    </a:srgbClr>
                  </a:outerShdw>
                </a:effectLst>
              </a:rPr>
              <a:t>sensitivity analyses</a:t>
            </a:r>
          </a:p>
          <a:p>
            <a:pPr lvl="1"/>
            <a:r>
              <a:rPr lang="en-US" dirty="0" smtClean="0"/>
              <a:t>Examines the changes in results when key variables are varied in an economic model</a:t>
            </a:r>
          </a:p>
          <a:p>
            <a:r>
              <a:rPr lang="en-US" dirty="0" smtClean="0"/>
              <a:t>Decision alternatives often graphically depicted using a </a:t>
            </a:r>
            <a:r>
              <a:rPr lang="en-US" i="1" dirty="0" smtClean="0">
                <a:effectLst>
                  <a:outerShdw blurRad="38100" dist="38100" dir="2700000" algn="tl">
                    <a:srgbClr val="000000">
                      <a:alpha val="43137"/>
                    </a:srgbClr>
                  </a:outerShdw>
                </a:effectLst>
              </a:rPr>
              <a:t>decision tree</a:t>
            </a:r>
            <a:endParaRPr lang="en-US" i="1" dirty="0">
              <a:effectLst>
                <a:outerShdw blurRad="38100" dist="38100" dir="2700000" algn="tl">
                  <a:srgbClr val="000000">
                    <a:alpha val="43137"/>
                  </a:srgbClr>
                </a:outerShdw>
              </a:effectLst>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9506" name="Picture 2" descr="http://img.medscape.com/fullsize/migrated/406/228/cdi2107.01.tarr.fig1.jpg"/>
          <p:cNvPicPr>
            <a:picLocks noChangeAspect="1" noChangeArrowheads="1"/>
          </p:cNvPicPr>
          <p:nvPr/>
        </p:nvPicPr>
        <p:blipFill>
          <a:blip r:embed="rId2" cstate="print"/>
          <a:srcRect/>
          <a:stretch>
            <a:fillRect/>
          </a:stretch>
        </p:blipFill>
        <p:spPr bwMode="auto">
          <a:xfrm>
            <a:off x="838200" y="914400"/>
            <a:ext cx="7258050" cy="524999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Phase 2 Clinical Trials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92500" lnSpcReduction="10000"/>
          </a:bodyPr>
          <a:lstStyle/>
          <a:p>
            <a:r>
              <a:rPr lang="en-US" dirty="0" smtClean="0"/>
              <a:t>Safety continues to be evaluated, and short-term side effects are studied. </a:t>
            </a:r>
          </a:p>
          <a:p>
            <a:r>
              <a:rPr lang="en-US" dirty="0" smtClean="0"/>
              <a:t>Typically, the number of subjects in Phase 2 studies ranges from a few dozen to about 300</a:t>
            </a:r>
          </a:p>
          <a:p>
            <a:r>
              <a:rPr lang="en-US" dirty="0" smtClean="0"/>
              <a:t>Design	</a:t>
            </a:r>
          </a:p>
          <a:p>
            <a:pPr lvl="1"/>
            <a:r>
              <a:rPr lang="en-US" dirty="0" smtClean="0"/>
              <a:t>Randomized</a:t>
            </a:r>
          </a:p>
          <a:p>
            <a:pPr lvl="1"/>
            <a:r>
              <a:rPr lang="en-US" dirty="0" smtClean="0"/>
              <a:t>Blind</a:t>
            </a:r>
          </a:p>
          <a:p>
            <a:pPr lvl="1"/>
            <a:r>
              <a:rPr lang="en-US" dirty="0" smtClean="0"/>
              <a:t>Placebo-controlled</a:t>
            </a:r>
          </a:p>
          <a:p>
            <a:pPr lvl="1"/>
            <a:r>
              <a:rPr lang="en-US" dirty="0" smtClean="0"/>
              <a:t>May have several “arms” that include groups of patients receiving different doses of the drug</a:t>
            </a:r>
          </a:p>
          <a:p>
            <a:pPr lvl="1"/>
            <a:r>
              <a:rPr lang="en-US" dirty="0" smtClean="0"/>
              <a:t>Phase 2a vs. 2b </a:t>
            </a:r>
          </a:p>
          <a:p>
            <a:r>
              <a:rPr lang="en-US" i="1" dirty="0" smtClean="0"/>
              <a:t>Clinical trial protocol </a:t>
            </a:r>
            <a:r>
              <a:rPr lang="en-US" dirty="0" smtClean="0"/>
              <a:t>used to define and manage the trial</a:t>
            </a:r>
          </a:p>
          <a:p>
            <a:r>
              <a:rPr lang="en-US" i="1" dirty="0" smtClean="0"/>
              <a:t>Operational definitions </a:t>
            </a:r>
            <a:r>
              <a:rPr lang="en-US" dirty="0" smtClean="0"/>
              <a:t>might begin to come into play</a:t>
            </a:r>
          </a:p>
          <a:p>
            <a:r>
              <a:rPr lang="en-US" dirty="0" smtClean="0"/>
              <a:t>Approximately 33% of drugs move to the next phase (Phase 3)</a:t>
            </a:r>
            <a:endParaRPr 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b="1" dirty="0">
                <a:effectLst>
                  <a:outerShdw blurRad="38100" dist="38100" dir="2700000" algn="tl">
                    <a:srgbClr val="000000">
                      <a:alpha val="43137"/>
                    </a:srgbClr>
                  </a:outerShdw>
                </a:effectLst>
              </a:rPr>
              <a:t>Average Cost-effectiveness</a:t>
            </a:r>
          </a:p>
        </p:txBody>
      </p:sp>
      <p:sp>
        <p:nvSpPr>
          <p:cNvPr id="35843" name="Rectangle 3"/>
          <p:cNvSpPr>
            <a:spLocks noGrp="1" noChangeArrowheads="1"/>
          </p:cNvSpPr>
          <p:nvPr>
            <p:ph type="body" idx="1"/>
          </p:nvPr>
        </p:nvSpPr>
        <p:spPr/>
        <p:txBody>
          <a:bodyPr/>
          <a:lstStyle/>
          <a:p>
            <a:r>
              <a:rPr lang="en-US"/>
              <a:t>Specifies the cost of an agent required to achieve each unit of effect.  No comparison is made to alternative agents.</a:t>
            </a:r>
          </a:p>
          <a:p>
            <a:pPr>
              <a:buFont typeface="Wingdings" pitchFamily="2" charset="2"/>
              <a:buNone/>
            </a:pPr>
            <a:r>
              <a:rPr lang="en-US"/>
              <a:t>	</a:t>
            </a:r>
            <a:r>
              <a:rPr lang="en-US" sz="2400"/>
              <a:t>Average cost-effectiveness </a:t>
            </a:r>
          </a:p>
          <a:p>
            <a:pPr>
              <a:buFont typeface="Wingdings" pitchFamily="2" charset="2"/>
              <a:buNone/>
            </a:pPr>
            <a:r>
              <a:rPr lang="en-US" sz="2400"/>
              <a:t>	</a:t>
            </a:r>
            <a:r>
              <a:rPr lang="en-US" sz="2400" u="sng"/>
              <a:t>Cost of drug</a:t>
            </a:r>
          </a:p>
          <a:p>
            <a:pPr>
              <a:buFont typeface="Wingdings" pitchFamily="2" charset="2"/>
              <a:buNone/>
            </a:pPr>
            <a:r>
              <a:rPr lang="en-US" sz="2400"/>
              <a:t>   Resulting effect  =  Cost per unit of effect achieved </a:t>
            </a: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b="1" dirty="0">
                <a:effectLst>
                  <a:outerShdw blurRad="38100" dist="38100" dir="2700000" algn="tl">
                    <a:srgbClr val="000000">
                      <a:alpha val="43137"/>
                    </a:srgbClr>
                  </a:outerShdw>
                </a:effectLst>
              </a:rPr>
              <a:t>Average Cost-effectiveness</a:t>
            </a:r>
          </a:p>
        </p:txBody>
      </p:sp>
      <p:sp>
        <p:nvSpPr>
          <p:cNvPr id="33795" name="Rectangle 3"/>
          <p:cNvSpPr>
            <a:spLocks noGrp="1" noChangeArrowheads="1"/>
          </p:cNvSpPr>
          <p:nvPr>
            <p:ph type="body" idx="1"/>
          </p:nvPr>
        </p:nvSpPr>
        <p:spPr/>
        <p:txBody>
          <a:bodyPr/>
          <a:lstStyle/>
          <a:p>
            <a:endParaRPr lang="en-US" sz="2400"/>
          </a:p>
          <a:p>
            <a:r>
              <a:rPr lang="en-US" sz="2400"/>
              <a:t>Average cost-effectiveness of Agent A</a:t>
            </a:r>
          </a:p>
          <a:p>
            <a:pPr>
              <a:buFont typeface="Wingdings" pitchFamily="2" charset="2"/>
              <a:buNone/>
            </a:pPr>
            <a:r>
              <a:rPr lang="en-US" sz="2400"/>
              <a:t>	</a:t>
            </a:r>
            <a:r>
              <a:rPr lang="en-US" sz="2400" u="sng"/>
              <a:t> $50.00       </a:t>
            </a:r>
          </a:p>
          <a:p>
            <a:pPr>
              <a:buFont typeface="Wingdings" pitchFamily="2" charset="2"/>
              <a:buNone/>
            </a:pPr>
            <a:r>
              <a:rPr lang="en-US" sz="2400"/>
              <a:t>50 units of effect   =    $1.00 per unit</a:t>
            </a:r>
          </a:p>
          <a:p>
            <a:pPr>
              <a:buFont typeface="Wingdings" pitchFamily="2" charset="2"/>
              <a:buNone/>
            </a:pPr>
            <a:endParaRPr lang="en-US" sz="2400"/>
          </a:p>
          <a:p>
            <a:r>
              <a:rPr lang="en-US" sz="2400"/>
              <a:t>Average cost-effectiveness of Agent B</a:t>
            </a:r>
          </a:p>
          <a:p>
            <a:pPr>
              <a:buFont typeface="Wingdings" pitchFamily="2" charset="2"/>
              <a:buNone/>
            </a:pPr>
            <a:r>
              <a:rPr lang="en-US" sz="2400"/>
              <a:t>	</a:t>
            </a:r>
            <a:r>
              <a:rPr lang="en-US" sz="2400" u="sng"/>
              <a:t> $150.00       </a:t>
            </a:r>
          </a:p>
          <a:p>
            <a:pPr>
              <a:buFont typeface="Wingdings" pitchFamily="2" charset="2"/>
              <a:buNone/>
            </a:pPr>
            <a:r>
              <a:rPr lang="en-US" sz="2400"/>
              <a:t>90 units of effect   =    $1.60 per unit</a:t>
            </a:r>
          </a:p>
          <a:p>
            <a:pPr>
              <a:buFont typeface="Wingdings" pitchFamily="2" charset="2"/>
              <a:buNone/>
            </a:pPr>
            <a:endParaRPr lang="en-US"/>
          </a:p>
          <a:p>
            <a:pPr>
              <a:buFont typeface="Wingdings" pitchFamily="2" charset="2"/>
              <a:buNone/>
            </a:pPr>
            <a:endParaRPr lang="en-US"/>
          </a:p>
          <a:p>
            <a:pPr>
              <a:buFont typeface="Wingdings" pitchFamily="2" charset="2"/>
              <a:buNone/>
            </a:pPr>
            <a:endParaRPr lang="en-US"/>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normAutofit fontScale="90000"/>
          </a:bodyPr>
          <a:lstStyle/>
          <a:p>
            <a:r>
              <a:rPr lang="en-US" sz="4000" b="1" dirty="0">
                <a:effectLst>
                  <a:outerShdw blurRad="38100" dist="38100" dir="2700000" algn="tl">
                    <a:srgbClr val="000000">
                      <a:alpha val="43137"/>
                    </a:srgbClr>
                  </a:outerShdw>
                </a:effectLst>
              </a:rPr>
              <a:t>Incremental Cost-effectiveness Analysis</a:t>
            </a:r>
          </a:p>
        </p:txBody>
      </p:sp>
      <p:sp>
        <p:nvSpPr>
          <p:cNvPr id="12291" name="Rectangle 3"/>
          <p:cNvSpPr>
            <a:spLocks noGrp="1" noChangeArrowheads="1"/>
          </p:cNvSpPr>
          <p:nvPr>
            <p:ph type="body" idx="1"/>
          </p:nvPr>
        </p:nvSpPr>
        <p:spPr/>
        <p:txBody>
          <a:bodyPr/>
          <a:lstStyle/>
          <a:p>
            <a:r>
              <a:rPr lang="en-US"/>
              <a:t>Makes comparisons to other therapeutic options, standard of care, or “doing nothing” (placebo)</a:t>
            </a:r>
          </a:p>
          <a:p>
            <a:r>
              <a:rPr lang="en-US"/>
              <a:t>Fundamental ratio</a:t>
            </a:r>
          </a:p>
          <a:p>
            <a:pPr>
              <a:buFont typeface="Wingdings" pitchFamily="2" charset="2"/>
              <a:buNone/>
            </a:pPr>
            <a:r>
              <a:rPr lang="en-US"/>
              <a:t>		</a:t>
            </a:r>
            <a:r>
              <a:rPr lang="en-US" u="sng"/>
              <a:t>Cost option</a:t>
            </a:r>
            <a:r>
              <a:rPr lang="en-US" u="sng" baseline="30000"/>
              <a:t>B</a:t>
            </a:r>
            <a:r>
              <a:rPr lang="en-US" u="sng"/>
              <a:t> – Cost option</a:t>
            </a:r>
            <a:r>
              <a:rPr lang="en-US" u="sng" baseline="30000"/>
              <a:t>A</a:t>
            </a:r>
            <a:r>
              <a:rPr lang="en-US" baseline="30000"/>
              <a:t>	</a:t>
            </a:r>
            <a:endParaRPr lang="en-US" u="sng" baseline="30000">
              <a:cs typeface="Arial" charset="0"/>
            </a:endParaRPr>
          </a:p>
          <a:p>
            <a:pPr>
              <a:buFont typeface="Wingdings" pitchFamily="2" charset="2"/>
              <a:buNone/>
            </a:pPr>
            <a:r>
              <a:rPr lang="en-US"/>
              <a:t>		Effect option</a:t>
            </a:r>
            <a:r>
              <a:rPr lang="en-US" baseline="30000"/>
              <a:t>B</a:t>
            </a:r>
            <a:r>
              <a:rPr lang="en-US"/>
              <a:t> – Effect option</a:t>
            </a:r>
            <a:r>
              <a:rPr lang="en-US" baseline="30000"/>
              <a:t>A</a:t>
            </a:r>
          </a:p>
          <a:p>
            <a:pPr>
              <a:buFont typeface="Wingdings" pitchFamily="2" charset="2"/>
              <a:buNone/>
            </a:pPr>
            <a:endParaRPr lang="en-US" baseline="30000"/>
          </a:p>
          <a:p>
            <a:pPr>
              <a:buFont typeface="Wingdings" pitchFamily="2" charset="2"/>
              <a:buNone/>
            </a:pPr>
            <a:r>
              <a:rPr lang="en-US" baseline="30000"/>
              <a:t>	 </a:t>
            </a:r>
            <a:r>
              <a:rPr lang="en-US" baseline="30000">
                <a:cs typeface="Arial" charset="0"/>
              </a:rPr>
              <a:t>=	</a:t>
            </a:r>
            <a:r>
              <a:rPr lang="en-US">
                <a:cs typeface="Arial" charset="0"/>
              </a:rPr>
              <a:t>Cost to achieve one unit of effect</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normAutofit fontScale="90000"/>
          </a:bodyPr>
          <a:lstStyle/>
          <a:p>
            <a:r>
              <a:rPr lang="en-US" sz="4000" b="1" dirty="0">
                <a:effectLst>
                  <a:outerShdw blurRad="38100" dist="38100" dir="2700000" algn="tl">
                    <a:srgbClr val="000000">
                      <a:alpha val="43137"/>
                    </a:srgbClr>
                  </a:outerShdw>
                </a:effectLst>
              </a:rPr>
              <a:t>Comprehensive Incremental Cost-effectiveness</a:t>
            </a:r>
          </a:p>
        </p:txBody>
      </p:sp>
      <p:sp>
        <p:nvSpPr>
          <p:cNvPr id="34819" name="Rectangle 3"/>
          <p:cNvSpPr>
            <a:spLocks noGrp="1" noChangeArrowheads="1"/>
          </p:cNvSpPr>
          <p:nvPr>
            <p:ph type="body" idx="1"/>
          </p:nvPr>
        </p:nvSpPr>
        <p:spPr/>
        <p:txBody>
          <a:bodyPr/>
          <a:lstStyle/>
          <a:p>
            <a:pPr>
              <a:lnSpc>
                <a:spcPct val="80000"/>
              </a:lnSpc>
            </a:pPr>
            <a:r>
              <a:rPr lang="en-US" sz="2800" u="sng"/>
              <a:t>$150 - $50 </a:t>
            </a:r>
            <a:r>
              <a:rPr lang="en-US" sz="2800"/>
              <a:t>                        </a:t>
            </a:r>
            <a:r>
              <a:rPr lang="en-US" sz="2800" u="sng"/>
              <a:t>$100</a:t>
            </a:r>
          </a:p>
          <a:p>
            <a:pPr>
              <a:lnSpc>
                <a:spcPct val="80000"/>
              </a:lnSpc>
              <a:buFont typeface="Wingdings" pitchFamily="2" charset="2"/>
              <a:buNone/>
            </a:pPr>
            <a:r>
              <a:rPr lang="en-US" sz="2800"/>
              <a:t>	 90 – 50 units      =             40 units    </a:t>
            </a:r>
            <a:br>
              <a:rPr lang="en-US" sz="2800"/>
            </a:br>
            <a:r>
              <a:rPr lang="en-US" sz="2800"/>
              <a:t/>
            </a:r>
            <a:br>
              <a:rPr lang="en-US" sz="2800"/>
            </a:br>
            <a:r>
              <a:rPr lang="en-US" sz="2800"/>
              <a:t>=</a:t>
            </a:r>
          </a:p>
          <a:p>
            <a:pPr>
              <a:lnSpc>
                <a:spcPct val="80000"/>
              </a:lnSpc>
              <a:buFont typeface="Wingdings" pitchFamily="2" charset="2"/>
              <a:buNone/>
            </a:pPr>
            <a:r>
              <a:rPr lang="en-US" sz="2800"/>
              <a:t>          $2.50 per unit of effect achieved </a:t>
            </a:r>
          </a:p>
          <a:p>
            <a:pPr>
              <a:lnSpc>
                <a:spcPct val="80000"/>
              </a:lnSpc>
              <a:buFont typeface="Wingdings" pitchFamily="2" charset="2"/>
              <a:buNone/>
            </a:pPr>
            <a:endParaRPr lang="en-US" sz="2800"/>
          </a:p>
          <a:p>
            <a:pPr>
              <a:lnSpc>
                <a:spcPct val="80000"/>
              </a:lnSpc>
              <a:buFont typeface="Wingdings" pitchFamily="2" charset="2"/>
              <a:buNone/>
            </a:pPr>
            <a:r>
              <a:rPr lang="en-US" sz="2800"/>
              <a:t>Therefore, because Agent A is an available alternative with a lower average cost per unit of effect achieved, the cost-effectiveness of using Agent B is diminished.   The cost of Agent B is not in line with the product it delivers- a poor value.  </a:t>
            </a: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normAutofit fontScale="90000"/>
          </a:bodyPr>
          <a:lstStyle/>
          <a:p>
            <a:r>
              <a:rPr lang="en-US" sz="3200" b="1" dirty="0">
                <a:effectLst>
                  <a:outerShdw blurRad="38100" dist="38100" dir="2700000" algn="tl">
                    <a:srgbClr val="000000">
                      <a:alpha val="43137"/>
                    </a:srgbClr>
                  </a:outerShdw>
                </a:effectLst>
              </a:rPr>
              <a:t>Grid </a:t>
            </a:r>
            <a:r>
              <a:rPr lang="en-US" sz="3200" b="1" dirty="0" smtClean="0">
                <a:effectLst>
                  <a:outerShdw blurRad="38100" dist="38100" dir="2700000" algn="tl">
                    <a:srgbClr val="000000">
                      <a:alpha val="43137"/>
                    </a:srgbClr>
                  </a:outerShdw>
                </a:effectLst>
              </a:rPr>
              <a:t>of </a:t>
            </a:r>
            <a:r>
              <a:rPr lang="en-US" sz="3200" b="1" dirty="0">
                <a:effectLst>
                  <a:outerShdw blurRad="38100" dist="38100" dir="2700000" algn="tl">
                    <a:srgbClr val="000000">
                      <a:alpha val="43137"/>
                    </a:srgbClr>
                  </a:outerShdw>
                </a:effectLst>
              </a:rPr>
              <a:t>All Possible Relationships of Cost to Effect Between </a:t>
            </a:r>
            <a:r>
              <a:rPr lang="en-US" sz="3200" b="1" dirty="0" smtClean="0">
                <a:effectLst>
                  <a:outerShdw blurRad="38100" dist="38100" dir="2700000" algn="tl">
                    <a:srgbClr val="000000">
                      <a:alpha val="43137"/>
                    </a:srgbClr>
                  </a:outerShdw>
                </a:effectLst>
              </a:rPr>
              <a:t>Two </a:t>
            </a:r>
            <a:r>
              <a:rPr lang="en-US" sz="3200" b="1" dirty="0">
                <a:effectLst>
                  <a:outerShdw blurRad="38100" dist="38100" dir="2700000" algn="tl">
                    <a:srgbClr val="000000">
                      <a:alpha val="43137"/>
                    </a:srgbClr>
                  </a:outerShdw>
                </a:effectLst>
              </a:rPr>
              <a:t>Competing Alternatives</a:t>
            </a:r>
          </a:p>
        </p:txBody>
      </p:sp>
      <p:graphicFrame>
        <p:nvGraphicFramePr>
          <p:cNvPr id="14452" name="Group 116"/>
          <p:cNvGraphicFramePr>
            <a:graphicFrameLocks noGrp="1"/>
          </p:cNvGraphicFramePr>
          <p:nvPr>
            <p:ph idx="1"/>
          </p:nvPr>
        </p:nvGraphicFramePr>
        <p:xfrm>
          <a:off x="533400" y="1676400"/>
          <a:ext cx="8305800" cy="5041011"/>
        </p:xfrm>
        <a:graphic>
          <a:graphicData uri="http://schemas.openxmlformats.org/drawingml/2006/table">
            <a:tbl>
              <a:tblPr/>
              <a:tblGrid>
                <a:gridCol w="2590800"/>
                <a:gridCol w="1371600"/>
                <a:gridCol w="1295400"/>
                <a:gridCol w="1371600"/>
                <a:gridCol w="1676400"/>
              </a:tblGrid>
              <a:tr h="904875">
                <a:tc rowSpan="2" gridSpan="2">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endParaRPr kumimoji="0" lang="en-US" sz="2800" b="0" i="0" u="none" strike="noStrike" cap="none" normalizeH="0" baseline="0" dirty="0" smtClean="0">
                        <a:ln>
                          <a:noFill/>
                        </a:ln>
                        <a:solidFill>
                          <a:schemeClr val="tx1"/>
                        </a:solidFill>
                        <a:effectLst/>
                        <a:latin typeface="Verdana" pitchFamily="34"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hMerge="1">
                  <a:txBody>
                    <a:bodyPr/>
                    <a:lstStyle/>
                    <a:p>
                      <a:endParaRPr lang="en-US"/>
                    </a:p>
                  </a:txBody>
                  <a:tcPr/>
                </a:tc>
                <a:tc gridSpan="3">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Verdana" pitchFamily="34" charset="0"/>
                        </a:rPr>
                        <a:t>Cost of alternative A relative to alternative B</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r>
              <a:tr h="533400">
                <a:tc gridSpan="2" vMerge="1">
                  <a:txBody>
                    <a:bodyPr/>
                    <a:lstStyle/>
                    <a:p>
                      <a:endParaRPr lang="en-US"/>
                    </a:p>
                  </a:txBody>
                  <a:tcPr/>
                </a:tc>
                <a:tc hMerge="1" vMerge="1">
                  <a:txBody>
                    <a:bodyPr/>
                    <a:lstStyle/>
                    <a:p>
                      <a:endParaRPr lang="en-US"/>
                    </a:p>
                  </a:txBody>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Verdana" pitchFamily="34" charset="0"/>
                        </a:rPr>
                        <a:t>Lower</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Verdana" pitchFamily="34" charset="0"/>
                        </a:rPr>
                        <a:t>Equal</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Verdana" pitchFamily="34" charset="0"/>
                        </a:rPr>
                        <a:t>Higher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6463">
                <a:tc rowSpan="3">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Verdana" pitchFamily="34" charset="0"/>
                        </a:rPr>
                        <a:t>Effectiveness alternative A relative to alternative B</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Verdana" pitchFamily="34" charset="0"/>
                        </a:rPr>
                        <a:t>Lower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100" b="0" i="0" u="none" strike="noStrike" cap="none" normalizeH="0" baseline="0" smtClean="0">
                          <a:ln>
                            <a:noFill/>
                          </a:ln>
                          <a:solidFill>
                            <a:schemeClr val="tx1"/>
                          </a:solidFill>
                          <a:effectLst/>
                          <a:latin typeface="Verdana" pitchFamily="34" charset="0"/>
                        </a:rPr>
                        <a:t>+/-</a:t>
                      </a: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100" b="0" i="0" u="none" strike="noStrike" cap="none" normalizeH="0" baseline="0" smtClean="0">
                          <a:ln>
                            <a:noFill/>
                          </a:ln>
                          <a:solidFill>
                            <a:schemeClr val="tx1"/>
                          </a:solidFill>
                          <a:effectLst/>
                          <a:latin typeface="Verdana" pitchFamily="34" charset="0"/>
                        </a:rPr>
                        <a:t> Trade off</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100" b="0" i="0" u="none" strike="noStrike" cap="none" normalizeH="0" baseline="0" smtClean="0">
                          <a:ln>
                            <a:noFill/>
                          </a:ln>
                          <a:solidFill>
                            <a:schemeClr val="tx1"/>
                          </a:solidFill>
                          <a:effectLst/>
                          <a:latin typeface="Verdana"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100" b="0" i="0" u="none" strike="noStrike" cap="none" normalizeH="0" baseline="0" smtClean="0">
                          <a:ln>
                            <a:noFill/>
                          </a:ln>
                          <a:solidFill>
                            <a:schemeClr val="tx1"/>
                          </a:solidFill>
                          <a:effectLst/>
                          <a:latin typeface="Verdana" pitchFamily="34" charset="0"/>
                        </a:rPr>
                        <a:t>-</a:t>
                      </a: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100" b="0" i="0" u="none" strike="noStrike" cap="none" normalizeH="0" baseline="0" smtClean="0">
                          <a:ln>
                            <a:noFill/>
                          </a:ln>
                          <a:solidFill>
                            <a:schemeClr val="tx1"/>
                          </a:solidFill>
                          <a:effectLst/>
                          <a:latin typeface="Verdana" pitchFamily="34" charset="0"/>
                        </a:rPr>
                        <a:t>Dominated</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4875">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Verdana" pitchFamily="34" charset="0"/>
                        </a:rPr>
                        <a:t>Equal</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100" b="0" i="0" u="none" strike="noStrike" cap="none" normalizeH="0" baseline="0" smtClean="0">
                          <a:ln>
                            <a:noFill/>
                          </a:ln>
                          <a:solidFill>
                            <a:schemeClr val="tx1"/>
                          </a:solidFill>
                          <a:effectLst/>
                          <a:latin typeface="Verdana"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100" b="0" i="0" u="none" strike="noStrike" cap="none" normalizeH="0" baseline="0" smtClean="0">
                          <a:ln>
                            <a:noFill/>
                          </a:ln>
                          <a:solidFill>
                            <a:schemeClr val="tx1"/>
                          </a:solidFill>
                          <a:effectLst/>
                          <a:latin typeface="Verdana" pitchFamily="34" charset="0"/>
                        </a:rPr>
                        <a:t>Arbitrary</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100" b="0" i="0" u="none" strike="noStrike" cap="none" normalizeH="0" baseline="0" smtClean="0">
                          <a:ln>
                            <a:noFill/>
                          </a:ln>
                          <a:solidFill>
                            <a:schemeClr val="tx1"/>
                          </a:solidFill>
                          <a:effectLst/>
                          <a:latin typeface="Verdana" pitchFamily="34" charset="0"/>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04875">
                <a:tc vMerge="1">
                  <a:txBody>
                    <a:bodyPr/>
                    <a:lstStyle/>
                    <a:p>
                      <a:endParaRPr lang="en-US"/>
                    </a:p>
                  </a:txBody>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800" b="0" i="0" u="none" strike="noStrike" cap="none" normalizeH="0" baseline="0" smtClean="0">
                          <a:ln>
                            <a:noFill/>
                          </a:ln>
                          <a:solidFill>
                            <a:schemeClr val="tx1"/>
                          </a:solidFill>
                          <a:effectLst/>
                          <a:latin typeface="Verdana" pitchFamily="34" charset="0"/>
                        </a:rPr>
                        <a:t>Higher</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100" b="0" i="0" u="none" strike="noStrike" cap="none" normalizeH="0" baseline="0" smtClean="0">
                          <a:ln>
                            <a:noFill/>
                          </a:ln>
                          <a:solidFill>
                            <a:schemeClr val="tx1"/>
                          </a:solidFill>
                          <a:effectLst/>
                          <a:latin typeface="Verdana" pitchFamily="34" charset="0"/>
                        </a:rPr>
                        <a:t>+</a:t>
                      </a: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100" b="0" i="0" u="none" strike="noStrike" cap="none" normalizeH="0" baseline="0" smtClean="0">
                          <a:ln>
                            <a:noFill/>
                          </a:ln>
                          <a:solidFill>
                            <a:schemeClr val="tx1"/>
                          </a:solidFill>
                          <a:effectLst/>
                          <a:latin typeface="Verdana" pitchFamily="34" charset="0"/>
                        </a:rPr>
                        <a:t>Dominant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100" b="0" i="0" u="none" strike="noStrike" cap="none" normalizeH="0" baseline="0" smtClean="0">
                          <a:ln>
                            <a:noFill/>
                          </a:ln>
                          <a:solidFill>
                            <a:schemeClr val="tx1"/>
                          </a:solidFill>
                          <a:effectLst/>
                          <a:latin typeface="Verdana" pitchFamily="34" charset="0"/>
                        </a:rPr>
                        <a:t>+</a:t>
                      </a:r>
                    </a:p>
                  </a:txBody>
                  <a:tcPr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100" b="0" i="0" u="none" strike="noStrike" cap="none" normalizeH="0" baseline="0" dirty="0" smtClean="0">
                          <a:ln>
                            <a:noFill/>
                          </a:ln>
                          <a:solidFill>
                            <a:schemeClr val="tx1"/>
                          </a:solidFill>
                          <a:effectLst/>
                          <a:latin typeface="Verdana" pitchFamily="34" charset="0"/>
                        </a:rPr>
                        <a:t>+/-</a:t>
                      </a:r>
                    </a:p>
                    <a:p>
                      <a:pPr marL="0" marR="0" lvl="0" indent="0" algn="ctr" defTabSz="914400" rtl="0" eaLnBrk="1" fontAlgn="base" latinLnBrk="0" hangingPunct="1">
                        <a:lnSpc>
                          <a:spcPct val="100000"/>
                        </a:lnSpc>
                        <a:spcBef>
                          <a:spcPct val="20000"/>
                        </a:spcBef>
                        <a:spcAft>
                          <a:spcPct val="0"/>
                        </a:spcAft>
                        <a:buClr>
                          <a:schemeClr val="hlink"/>
                        </a:buClr>
                        <a:buSzPct val="60000"/>
                        <a:buFont typeface="Wingdings" pitchFamily="2" charset="2"/>
                        <a:buNone/>
                        <a:tabLst/>
                      </a:pPr>
                      <a:r>
                        <a:rPr kumimoji="0" lang="en-US" sz="2100" b="0" i="0" u="none" strike="noStrike" cap="none" normalizeH="0" baseline="0" dirty="0" smtClean="0">
                          <a:ln>
                            <a:noFill/>
                          </a:ln>
                          <a:solidFill>
                            <a:schemeClr val="tx1"/>
                          </a:solidFill>
                          <a:effectLst/>
                          <a:latin typeface="Verdana" pitchFamily="34" charset="0"/>
                        </a:rPr>
                        <a:t>Trade-off</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Cost-Utility Analysis (CUA)</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An adaptation of cost-effectiveness analysis (CEA)</a:t>
            </a:r>
          </a:p>
          <a:p>
            <a:endParaRPr lang="en-US" dirty="0" smtClean="0"/>
          </a:p>
          <a:p>
            <a:r>
              <a:rPr lang="en-US" dirty="0" smtClean="0"/>
              <a:t>Adjusts for quality of life, specifically quality-adjusted life years (QALYs)</a:t>
            </a:r>
          </a:p>
          <a:p>
            <a:endParaRPr lang="en-US" dirty="0" smtClean="0"/>
          </a:p>
          <a:p>
            <a:r>
              <a:rPr lang="en-US" dirty="0" smtClean="0"/>
              <a:t>Requires psychometrics in measurement</a:t>
            </a:r>
          </a:p>
          <a:p>
            <a:endParaRPr lang="en-US" dirty="0" smtClean="0"/>
          </a:p>
          <a:p>
            <a:r>
              <a:rPr lang="en-US" dirty="0" smtClean="0"/>
              <a:t>Very important outcomes to patients and their loved ones; said to be “the” outcome</a:t>
            </a:r>
          </a:p>
          <a:p>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Health-Related Quality of Life (</a:t>
            </a:r>
            <a:r>
              <a:rPr lang="en-US" b="1" dirty="0" err="1" smtClean="0">
                <a:effectLst>
                  <a:outerShdw blurRad="38100" dist="38100" dir="2700000" algn="tl">
                    <a:srgbClr val="000000">
                      <a:alpha val="43137"/>
                    </a:srgbClr>
                  </a:outerShdw>
                </a:effectLst>
              </a:rPr>
              <a:t>HRQoL</a:t>
            </a:r>
            <a:r>
              <a:rPr lang="en-US" dirty="0" smtClean="0"/>
              <a:t>)</a:t>
            </a:r>
            <a:endParaRPr lang="en-US" dirty="0"/>
          </a:p>
        </p:txBody>
      </p:sp>
      <p:sp>
        <p:nvSpPr>
          <p:cNvPr id="3" name="Content Placeholder 2"/>
          <p:cNvSpPr>
            <a:spLocks noGrp="1"/>
          </p:cNvSpPr>
          <p:nvPr>
            <p:ph idx="1"/>
          </p:nvPr>
        </p:nvSpPr>
        <p:spPr/>
        <p:txBody>
          <a:bodyPr>
            <a:normAutofit lnSpcReduction="10000"/>
          </a:bodyPr>
          <a:lstStyle/>
          <a:p>
            <a:r>
              <a:rPr lang="en-US" dirty="0" smtClean="0"/>
              <a:t>Quality-adjusted life years (QALYs)</a:t>
            </a:r>
          </a:p>
          <a:p>
            <a:pPr lvl="1"/>
            <a:r>
              <a:rPr lang="en-US" dirty="0" smtClean="0"/>
              <a:t>Range from 0.0 (death) to 1.0 (perfect health)</a:t>
            </a:r>
          </a:p>
          <a:p>
            <a:pPr lvl="1"/>
            <a:r>
              <a:rPr lang="en-US" dirty="0" smtClean="0"/>
              <a:t>Used as a multiplier to adjust for extended life but compromises to the quality in that extended life</a:t>
            </a:r>
          </a:p>
          <a:p>
            <a:pPr lvl="2"/>
            <a:r>
              <a:rPr lang="en-US" dirty="0" smtClean="0"/>
              <a:t>5 years of life x 0.7 quality adjustment = 3.5 QALYs</a:t>
            </a:r>
          </a:p>
          <a:p>
            <a:r>
              <a:rPr lang="en-US" dirty="0" smtClean="0"/>
              <a:t>General measures of </a:t>
            </a:r>
            <a:r>
              <a:rPr lang="en-US" dirty="0" err="1" smtClean="0"/>
              <a:t>HRQoL</a:t>
            </a:r>
            <a:endParaRPr lang="en-US" dirty="0" smtClean="0"/>
          </a:p>
          <a:p>
            <a:pPr lvl="1"/>
            <a:r>
              <a:rPr lang="en-US" dirty="0" smtClean="0"/>
              <a:t>Medical Outcomes Survey—Short Form (SF-16)</a:t>
            </a:r>
          </a:p>
          <a:p>
            <a:pPr lvl="1"/>
            <a:r>
              <a:rPr lang="en-US" dirty="0" smtClean="0"/>
              <a:t>Quality of Well-being (QWB)</a:t>
            </a:r>
          </a:p>
          <a:p>
            <a:pPr lvl="1"/>
            <a:r>
              <a:rPr lang="en-US" dirty="0" smtClean="0"/>
              <a:t>Sickness Impact Profile (SIP)</a:t>
            </a:r>
          </a:p>
          <a:p>
            <a:r>
              <a:rPr lang="en-US" dirty="0" smtClean="0"/>
              <a:t>Disease-specific</a:t>
            </a:r>
          </a:p>
          <a:p>
            <a:pPr lvl="1"/>
            <a:r>
              <a:rPr lang="en-US" dirty="0" smtClean="0"/>
              <a:t>BPH Impact Index, Functional Assessment of Cancer Therapy (FACT), Arthritis Impact measure Scale, Living with Asthma Questionnaire, Diabetes-Specific </a:t>
            </a:r>
            <a:r>
              <a:rPr lang="en-US" dirty="0" err="1" smtClean="0"/>
              <a:t>QoL</a:t>
            </a:r>
            <a:r>
              <a:rPr lang="en-US" dirty="0" smtClean="0"/>
              <a:t> Instrument, Functional Assessment of HIV Infection</a:t>
            </a:r>
            <a:endParaRPr lang="en-US" dirty="0"/>
          </a:p>
        </p:txBody>
      </p:sp>
    </p:spTree>
    <p:extLst>
      <p:ext uri="{BB962C8B-B14F-4D97-AF65-F5344CB8AC3E}">
        <p14:creationId xmlns="" xmlns:p14="http://schemas.microsoft.com/office/powerpoint/2010/main" val="128822508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Some Pricing Strategies by </a:t>
            </a:r>
            <a:r>
              <a:rPr lang="en-US" b="1" dirty="0" err="1" smtClean="0">
                <a:effectLst>
                  <a:outerShdw blurRad="38100" dist="38100" dir="2700000" algn="tl">
                    <a:srgbClr val="000000">
                      <a:alpha val="43137"/>
                    </a:srgbClr>
                  </a:outerShdw>
                </a:effectLst>
              </a:rPr>
              <a:t>P’cal</a:t>
            </a:r>
            <a:r>
              <a:rPr lang="en-US" b="1" dirty="0" smtClean="0">
                <a:effectLst>
                  <a:outerShdw blurRad="38100" dist="38100" dir="2700000" algn="tl">
                    <a:srgbClr val="000000">
                      <a:alpha val="43137"/>
                    </a:srgbClr>
                  </a:outerShdw>
                </a:effectLst>
              </a:rPr>
              <a:t> Manufacturers (Sponsors)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Gaining market share</a:t>
            </a:r>
          </a:p>
          <a:p>
            <a:r>
              <a:rPr lang="en-US" dirty="0" smtClean="0"/>
              <a:t>Defending market share</a:t>
            </a:r>
          </a:p>
          <a:p>
            <a:r>
              <a:rPr lang="en-US" dirty="0" smtClean="0"/>
              <a:t>Enhancing brand loyalty</a:t>
            </a:r>
          </a:p>
          <a:p>
            <a:r>
              <a:rPr lang="en-US" dirty="0" smtClean="0"/>
              <a:t>Gaining new customers</a:t>
            </a:r>
          </a:p>
          <a:p>
            <a:r>
              <a:rPr lang="en-US" dirty="0" smtClean="0"/>
              <a:t>Improving capacity</a:t>
            </a:r>
          </a:p>
          <a:p>
            <a:r>
              <a:rPr lang="en-US" dirty="0" smtClean="0"/>
              <a:t>Utilizing capacity</a:t>
            </a:r>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Generic Competition and Drug Prices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Generic competition associated with &lt; drug prices, with the entry of the second generic competitor being associated with the largest price reduction. </a:t>
            </a:r>
          </a:p>
          <a:p>
            <a:r>
              <a:rPr lang="en-US" dirty="0" smtClean="0"/>
              <a:t>As additional generic manufacturers enter, prices continue to fall, but more slowly. For products with a large number of generic manufacturers, the average generic price falls to 20% of the branded price and lower.</a:t>
            </a:r>
          </a:p>
          <a:p>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www.cnbresearch.com/wp-content/themes/reloaded/images/lifecycle_chart.jpg"/>
          <p:cNvPicPr>
            <a:picLocks noChangeArrowheads="1"/>
          </p:cNvPicPr>
          <p:nvPr/>
        </p:nvPicPr>
        <p:blipFill>
          <a:blip r:embed="rId2" cstate="print"/>
          <a:srcRect/>
          <a:stretch>
            <a:fillRect/>
          </a:stretch>
        </p:blipFill>
        <p:spPr bwMode="auto">
          <a:xfrm>
            <a:off x="-228599" y="152402"/>
            <a:ext cx="8867775" cy="682256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Phase 3 Clinical Trials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Study(</a:t>
            </a:r>
            <a:r>
              <a:rPr lang="en-US" dirty="0" err="1" smtClean="0"/>
              <a:t>ies</a:t>
            </a:r>
            <a:r>
              <a:rPr lang="en-US" dirty="0" smtClean="0"/>
              <a:t>) of 300 to 3000 volunteers who have the disease or condition</a:t>
            </a:r>
          </a:p>
          <a:p>
            <a:r>
              <a:rPr lang="en-US" dirty="0" smtClean="0"/>
              <a:t>Designed to </a:t>
            </a:r>
            <a:r>
              <a:rPr lang="en-US" dirty="0"/>
              <a:t>demonstrate whether or not a </a:t>
            </a:r>
            <a:r>
              <a:rPr lang="en-US" dirty="0" smtClean="0"/>
              <a:t>drug </a:t>
            </a:r>
            <a:r>
              <a:rPr lang="en-US" dirty="0"/>
              <a:t>offers a treatment benefit to a specific population. </a:t>
            </a:r>
            <a:endParaRPr lang="en-US" dirty="0" smtClean="0"/>
          </a:p>
          <a:p>
            <a:r>
              <a:rPr lang="en-US" dirty="0" smtClean="0"/>
              <a:t>“Pivotal trials” </a:t>
            </a:r>
            <a:endParaRPr lang="en-US" dirty="0"/>
          </a:p>
          <a:p>
            <a:r>
              <a:rPr lang="en-US" dirty="0" smtClean="0"/>
              <a:t>Provide most of the safety data. In </a:t>
            </a:r>
            <a:r>
              <a:rPr lang="en-US" dirty="0"/>
              <a:t>previous studies, </a:t>
            </a:r>
            <a:r>
              <a:rPr lang="en-US" dirty="0" smtClean="0"/>
              <a:t>less </a:t>
            </a:r>
            <a:r>
              <a:rPr lang="en-US" dirty="0"/>
              <a:t>common side effects might have gone </a:t>
            </a:r>
            <a:r>
              <a:rPr lang="en-US" dirty="0" smtClean="0"/>
              <a:t>undetected</a:t>
            </a:r>
          </a:p>
          <a:p>
            <a:r>
              <a:rPr lang="en-US" dirty="0" smtClean="0"/>
              <a:t>Larger </a:t>
            </a:r>
            <a:r>
              <a:rPr lang="en-US" dirty="0"/>
              <a:t>and longer in </a:t>
            </a:r>
            <a:r>
              <a:rPr lang="en-US" dirty="0" smtClean="0"/>
              <a:t>duration; the </a:t>
            </a:r>
            <a:r>
              <a:rPr lang="en-US" dirty="0"/>
              <a:t>results are more likely to show long-term or rare side </a:t>
            </a:r>
            <a:r>
              <a:rPr lang="en-US" dirty="0" smtClean="0"/>
              <a:t>effects</a:t>
            </a:r>
          </a:p>
          <a:p>
            <a:r>
              <a:rPr lang="en-US" dirty="0" smtClean="0"/>
              <a:t>Approximately 25% get past this phase</a:t>
            </a:r>
            <a:endParaRPr lang="en-US" dirty="0"/>
          </a:p>
          <a:p>
            <a:endParaRPr lang="en-US" dirty="0"/>
          </a:p>
        </p:txBody>
      </p:sp>
    </p:spTree>
    <p:extLst>
      <p:ext uri="{BB962C8B-B14F-4D97-AF65-F5344CB8AC3E}">
        <p14:creationId xmlns="" xmlns:p14="http://schemas.microsoft.com/office/powerpoint/2010/main" val="40190612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b="1" dirty="0" smtClean="0">
                <a:effectLst>
                  <a:outerShdw blurRad="38100" dist="38100" dir="2700000" algn="tl">
                    <a:srgbClr val="000000">
                      <a:alpha val="43137"/>
                    </a:srgbClr>
                  </a:outerShdw>
                </a:effectLst>
              </a:rPr>
              <a:t>Patient Demand Curves for Medical Good (Drugs) for Various Illness Events</a:t>
            </a:r>
            <a:endParaRPr lang="en-US" sz="3200" b="1"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rotWithShape="1">
          <a:blip r:embed="rId2" cstate="print">
            <a:extLst>
              <a:ext uri="{28A0092B-C50C-407E-A947-70E740481C1C}">
                <a14:useLocalDpi xmlns="" xmlns:a14="http://schemas.microsoft.com/office/drawing/2010/main" val="0"/>
              </a:ext>
            </a:extLst>
          </a:blip>
          <a:srcRect b="17120"/>
          <a:stretch/>
        </p:blipFill>
        <p:spPr>
          <a:xfrm>
            <a:off x="457200" y="1786484"/>
            <a:ext cx="8229600" cy="4504231"/>
          </a:xfrm>
        </p:spPr>
      </p:pic>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Patient Demand for Drugs with Insurance </a:t>
            </a:r>
            <a:endParaRPr lang="en-US" b="1"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rotWithShape="1">
          <a:blip r:embed="rId2" cstate="print">
            <a:extLst>
              <a:ext uri="{28A0092B-C50C-407E-A947-70E740481C1C}">
                <a14:useLocalDpi xmlns="" xmlns:a14="http://schemas.microsoft.com/office/drawing/2010/main" val="0"/>
              </a:ext>
            </a:extLst>
          </a:blip>
          <a:srcRect r="20482" b="11684"/>
          <a:stretch/>
        </p:blipFill>
        <p:spPr>
          <a:xfrm>
            <a:off x="1904819" y="2047226"/>
            <a:ext cx="5334362" cy="3982747"/>
          </a:xfrm>
        </p:spPr>
      </p:pic>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Patient Demand When Facing A Deductible</a:t>
            </a:r>
            <a:endParaRPr lang="en-US" b="1"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rotWithShape="1">
          <a:blip r:embed="rId2" cstate="print">
            <a:extLst>
              <a:ext uri="{28A0092B-C50C-407E-A947-70E740481C1C}">
                <a14:useLocalDpi xmlns="" xmlns:a14="http://schemas.microsoft.com/office/drawing/2010/main" val="0"/>
              </a:ext>
            </a:extLst>
          </a:blip>
          <a:srcRect r="15116" b="8607"/>
          <a:stretch/>
        </p:blipFill>
        <p:spPr>
          <a:xfrm>
            <a:off x="1790103" y="2095603"/>
            <a:ext cx="5563794" cy="3885994"/>
          </a:xfrm>
        </p:spPr>
      </p:pic>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Marketing of Prescription Drugs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Detailing/information to prescribers</a:t>
            </a:r>
          </a:p>
          <a:p>
            <a:r>
              <a:rPr lang="en-US" dirty="0" smtClean="0"/>
              <a:t>Marketing/clinical materials</a:t>
            </a:r>
          </a:p>
          <a:p>
            <a:r>
              <a:rPr lang="en-US" dirty="0" smtClean="0"/>
              <a:t>Sponsored continuing education programs</a:t>
            </a:r>
          </a:p>
          <a:p>
            <a:r>
              <a:rPr lang="en-US" dirty="0" smtClean="0"/>
              <a:t>Appeals to prescribers</a:t>
            </a:r>
          </a:p>
          <a:p>
            <a:r>
              <a:rPr lang="en-US" dirty="0" smtClean="0"/>
              <a:t>Professional conferences</a:t>
            </a:r>
          </a:p>
          <a:p>
            <a:r>
              <a:rPr lang="en-US" dirty="0" smtClean="0"/>
              <a:t>Advertisements in professional/scientific journals</a:t>
            </a:r>
          </a:p>
          <a:p>
            <a:r>
              <a:rPr lang="en-US" dirty="0" smtClean="0"/>
              <a:t>Direct-to-consumer ads</a:t>
            </a:r>
            <a:endParaRPr lang="en-US"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r>
              <a:rPr lang="en-US" sz="3100" dirty="0" smtClean="0"/>
              <a:t>FDA Draft Guidance in 1997</a:t>
            </a:r>
          </a:p>
          <a:p>
            <a:pPr lvl="1"/>
            <a:r>
              <a:rPr lang="en-US" dirty="0" smtClean="0"/>
              <a:t>Major statement—Conveys all of the product’s most  important risks</a:t>
            </a:r>
          </a:p>
          <a:p>
            <a:pPr lvl="1"/>
            <a:r>
              <a:rPr lang="en-US" dirty="0" smtClean="0"/>
              <a:t>Brief summary—Provides info related to SEs, contraindications, &amp; effectiveness</a:t>
            </a:r>
          </a:p>
          <a:p>
            <a:pPr lvl="1"/>
            <a:r>
              <a:rPr lang="en-US" dirty="0" smtClean="0"/>
              <a:t>Adequate provision—Advertisers must use broadcast media to disseminate the product’s approved package labeling </a:t>
            </a:r>
          </a:p>
          <a:p>
            <a:pPr lvl="2"/>
            <a:r>
              <a:rPr lang="en-US" dirty="0" smtClean="0"/>
              <a:t>A toll-free number and </a:t>
            </a:r>
            <a:r>
              <a:rPr lang="en-US" dirty="0" err="1" smtClean="0"/>
              <a:t>url</a:t>
            </a:r>
            <a:endParaRPr lang="en-US" dirty="0" smtClean="0"/>
          </a:p>
          <a:p>
            <a:pPr lvl="2"/>
            <a:r>
              <a:rPr lang="en-US" dirty="0" smtClean="0"/>
              <a:t>Mechanism to provide technology-deprived consumers w/info such as dissemination of brochures</a:t>
            </a:r>
          </a:p>
          <a:p>
            <a:pPr lvl="2"/>
            <a:r>
              <a:rPr lang="en-US" dirty="0" smtClean="0"/>
              <a:t>A statement in ad indicating that </a:t>
            </a:r>
            <a:r>
              <a:rPr lang="en-US" dirty="0" err="1" smtClean="0"/>
              <a:t>RPhs</a:t>
            </a:r>
            <a:r>
              <a:rPr lang="en-US" dirty="0" smtClean="0"/>
              <a:t>, MDs, or veterinarians can provide additional info</a:t>
            </a:r>
          </a:p>
          <a:p>
            <a:pPr lvl="2"/>
            <a:r>
              <a:rPr lang="en-US" dirty="0" smtClean="0"/>
              <a:t>A reference to print advertisements or brochures</a:t>
            </a:r>
          </a:p>
          <a:p>
            <a:pPr lvl="2"/>
            <a:endParaRPr lang="en-US" sz="2200" dirty="0" smtClean="0"/>
          </a:p>
          <a:p>
            <a:pPr lvl="2"/>
            <a:endParaRPr lang="en-US" sz="2200" dirty="0" smtClean="0"/>
          </a:p>
          <a:p>
            <a:r>
              <a:rPr lang="en-US" sz="2800" dirty="0" smtClean="0"/>
              <a:t>DTCA Types</a:t>
            </a:r>
          </a:p>
          <a:p>
            <a:pPr lvl="1"/>
            <a:r>
              <a:rPr lang="en-US" dirty="0" smtClean="0"/>
              <a:t>Product Claim</a:t>
            </a:r>
          </a:p>
          <a:p>
            <a:pPr lvl="1"/>
            <a:r>
              <a:rPr lang="en-US" dirty="0" smtClean="0"/>
              <a:t>Help-seeking</a:t>
            </a:r>
          </a:p>
          <a:p>
            <a:pPr lvl="1"/>
            <a:r>
              <a:rPr lang="en-US" dirty="0" smtClean="0"/>
              <a:t>Reminder</a:t>
            </a:r>
          </a:p>
          <a:p>
            <a:pPr lvl="1"/>
            <a:endParaRPr lang="en-US" dirty="0"/>
          </a:p>
        </p:txBody>
      </p:sp>
      <p:sp>
        <p:nvSpPr>
          <p:cNvPr id="3" name="Title 2"/>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Direct-to-Consumer Advertising (DTCA) of Prescription Drugs</a:t>
            </a:r>
            <a:endParaRPr lang="en-US" b="1" dirty="0">
              <a:effectLst>
                <a:outerShdw blurRad="38100" dist="38100" dir="2700000" algn="tl">
                  <a:srgbClr val="000000">
                    <a:alpha val="43137"/>
                  </a:srgbClr>
                </a:outerShdw>
              </a:effectLst>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Pricing to the Veterans Administration (VA) &amp; Other </a:t>
            </a:r>
            <a:r>
              <a:rPr lang="en-US" b="1" dirty="0" err="1" smtClean="0">
                <a:effectLst>
                  <a:outerShdw blurRad="38100" dist="38100" dir="2700000" algn="tl">
                    <a:srgbClr val="000000">
                      <a:alpha val="43137"/>
                    </a:srgbClr>
                  </a:outerShdw>
                </a:effectLst>
              </a:rPr>
              <a:t>Gov’t</a:t>
            </a:r>
            <a:r>
              <a:rPr lang="en-US" b="1" dirty="0" smtClean="0">
                <a:effectLst>
                  <a:outerShdw blurRad="38100" dist="38100" dir="2700000" algn="tl">
                    <a:srgbClr val="000000">
                      <a:alpha val="43137"/>
                    </a:srgbClr>
                  </a:outerShdw>
                </a:effectLst>
              </a:rPr>
              <a:t> Entities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8229600" cy="5105400"/>
          </a:xfrm>
        </p:spPr>
        <p:txBody>
          <a:bodyPr>
            <a:normAutofit fontScale="92500" lnSpcReduction="10000"/>
          </a:bodyPr>
          <a:lstStyle/>
          <a:p>
            <a:r>
              <a:rPr lang="en-US" dirty="0" smtClean="0"/>
              <a:t>FSS (Federal Supply Schedule) is a contract available to </a:t>
            </a:r>
            <a:r>
              <a:rPr lang="en-US" dirty="0" err="1" smtClean="0"/>
              <a:t>DoD</a:t>
            </a:r>
            <a:r>
              <a:rPr lang="en-US" dirty="0" smtClean="0"/>
              <a:t>, Public Health Service, U.S. Coast Guard, &amp; VA. Pricing is negotiated on how vendors do business with their commercial customers.</a:t>
            </a:r>
          </a:p>
          <a:p>
            <a:r>
              <a:rPr lang="en-US" dirty="0" smtClean="0"/>
              <a:t>Pricing is either negotiated based on vendor’s most favored commercial customer pricing or statutorily required pricing calculations. </a:t>
            </a:r>
          </a:p>
          <a:p>
            <a:r>
              <a:rPr lang="en-US" dirty="0" smtClean="0"/>
              <a:t>Blanket Purchase Agreements (BPAs) can also be negotiated under the FSS program. BPAs provide for commitment from the facilities in return for additional pricing concessions and value-added services. </a:t>
            </a:r>
          </a:p>
          <a:p>
            <a:r>
              <a:rPr lang="en-US" dirty="0" smtClean="0"/>
              <a:t>VA National Contracts are requirement-type contracts with additional pricing concessions in return for commitment to potential vendors. The VA National Contract program results in pricing lower than FSS. </a:t>
            </a:r>
          </a:p>
          <a:p>
            <a:endParaRPr lang="en-US" dirty="0"/>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Veterans</a:t>
            </a:r>
            <a:r>
              <a:rPr lang="en-US" dirty="0" smtClean="0"/>
              <a:t> </a:t>
            </a:r>
            <a:endParaRPr lang="en-US" dirty="0"/>
          </a:p>
        </p:txBody>
      </p:sp>
      <p:sp>
        <p:nvSpPr>
          <p:cNvPr id="3" name="Content Placeholder 2"/>
          <p:cNvSpPr>
            <a:spLocks noGrp="1"/>
          </p:cNvSpPr>
          <p:nvPr>
            <p:ph idx="1"/>
          </p:nvPr>
        </p:nvSpPr>
        <p:spPr/>
        <p:txBody>
          <a:bodyPr>
            <a:normAutofit/>
          </a:bodyPr>
          <a:lstStyle/>
          <a:p>
            <a:r>
              <a:rPr lang="en-US" dirty="0" smtClean="0"/>
              <a:t>Veterans Benefits Administration</a:t>
            </a:r>
          </a:p>
          <a:p>
            <a:pPr lvl="1"/>
            <a:r>
              <a:rPr lang="en-US" dirty="0" smtClean="0"/>
              <a:t>VBA funds programs that provide financial &amp; other forms of assistance to veterans, their dependents, and survivors </a:t>
            </a:r>
          </a:p>
          <a:p>
            <a:pPr lvl="1"/>
            <a:endParaRPr lang="en-US" dirty="0" smtClean="0"/>
          </a:p>
          <a:p>
            <a:pPr lvl="1"/>
            <a:endParaRPr lang="en-US" dirty="0" smtClean="0"/>
          </a:p>
          <a:p>
            <a:r>
              <a:rPr lang="en-US" dirty="0" smtClean="0"/>
              <a:t>Veterans Health Administration (VA)</a:t>
            </a:r>
          </a:p>
          <a:p>
            <a:pPr lvl="1"/>
            <a:r>
              <a:rPr lang="en-US" dirty="0" smtClean="0"/>
              <a:t>Implements medical assistance program of the VA through the operation of numerous VA Medical Centers (VAMCs), Outpatient Clinics, Community-Based Outpatient Clinics, and VA Community Living Centers (VA Nursing Home) Programs</a:t>
            </a:r>
          </a:p>
          <a:p>
            <a:pPr lvl="1"/>
            <a:endParaRPr lang="en-US" dirty="0" smtClean="0"/>
          </a:p>
          <a:p>
            <a:pPr lvl="1"/>
            <a:endParaRPr lang="en-US" dirty="0"/>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340b Drug Pricing Program</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fontScale="85000" lnSpcReduction="20000"/>
          </a:bodyPr>
          <a:lstStyle/>
          <a:p>
            <a:r>
              <a:rPr lang="en-US" dirty="0" err="1" smtClean="0"/>
              <a:t>Fed’l</a:t>
            </a:r>
            <a:r>
              <a:rPr lang="en-US" dirty="0" smtClean="0"/>
              <a:t> program (1992) requiring drug </a:t>
            </a:r>
            <a:r>
              <a:rPr lang="en-US" dirty="0" err="1" smtClean="0"/>
              <a:t>mfgers</a:t>
            </a:r>
            <a:r>
              <a:rPr lang="en-US" dirty="0" smtClean="0"/>
              <a:t> to provide outpatient drugs to eligible health care orgs/covered entities at significantly reduced prices. </a:t>
            </a:r>
          </a:p>
          <a:p>
            <a:r>
              <a:rPr lang="en-US" dirty="0" smtClean="0"/>
              <a:t>Administered by HRSA</a:t>
            </a:r>
          </a:p>
          <a:p>
            <a:r>
              <a:rPr lang="en-US" dirty="0" smtClean="0"/>
              <a:t>Eligibility</a:t>
            </a:r>
          </a:p>
          <a:p>
            <a:pPr lvl="1"/>
            <a:r>
              <a:rPr lang="en-US" dirty="0" smtClean="0"/>
              <a:t>Six categories of hospitals: disproportionate share hospitals (DSHs), children’s hospitals and cancer hospitals exempt from the Medicare prospective payment system, sole community hospitals, rural referral centers, and critical access hospitals; must be non-profit. </a:t>
            </a:r>
          </a:p>
          <a:p>
            <a:pPr lvl="1"/>
            <a:r>
              <a:rPr lang="en-US" dirty="0" smtClean="0"/>
              <a:t>10 categories of non-hospital covered entities eligible based on receiving federal funding, including: FQHCs; FQHC look-alikes; Ryan White HIV/AIDS program grantees; TB, black lung, family planning, &amp; sexually transmitted disease clinics; hemophilia treatment centers; public housing primary care clinics, homeless clinics, urban Indian clinics, and Native Hawaiian health centers.</a:t>
            </a:r>
          </a:p>
          <a:p>
            <a:r>
              <a:rPr lang="en-US" dirty="0" smtClean="0"/>
              <a:t>Covered entities purchase discounted drugs and maintain certification with the Office of Pharmacy Affairs (division of HRSA)  recertification process on the Office of Pharmacy Affairs (OPA)</a:t>
            </a:r>
          </a:p>
          <a:p>
            <a:endParaRPr lang="en-US" dirty="0"/>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340b (cont’d)</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dirty="0" smtClean="0"/>
              <a:t>Patients </a:t>
            </a:r>
          </a:p>
          <a:p>
            <a:pPr lvl="1"/>
            <a:r>
              <a:rPr lang="en-US" dirty="0" smtClean="0"/>
              <a:t>Not all patients who seek care from a covered entity are qualified to receive outpatient prescription drugs at 340B discounted prices</a:t>
            </a:r>
          </a:p>
          <a:p>
            <a:pPr lvl="1"/>
            <a:r>
              <a:rPr lang="en-US" dirty="0" smtClean="0"/>
              <a:t>Similarly, covered entities are not required to provide 340b-discounted meds to patients in need</a:t>
            </a:r>
          </a:p>
          <a:p>
            <a:pPr lvl="1"/>
            <a:r>
              <a:rPr lang="en-US" dirty="0" smtClean="0"/>
              <a:t>Covered entity should have “relationship” with patient</a:t>
            </a:r>
          </a:p>
          <a:p>
            <a:pPr lvl="1"/>
            <a:r>
              <a:rPr lang="en-US" dirty="0" smtClean="0"/>
              <a:t>Patients receive services from the covered consistent for which the grant funding has been provided to the entity. </a:t>
            </a:r>
          </a:p>
          <a:p>
            <a:endParaRPr lang="en-US" dirty="0" smtClean="0"/>
          </a:p>
          <a:p>
            <a:r>
              <a:rPr lang="en-US" dirty="0" smtClean="0"/>
              <a:t>Contract Pharmacies</a:t>
            </a:r>
          </a:p>
          <a:p>
            <a:pPr lvl="1"/>
            <a:r>
              <a:rPr lang="en-US" dirty="0" smtClean="0"/>
              <a:t>For covered entities w/o an in-house pharmacy. Can contract with multiple pharmacies. Over 30,000 participating pharmacies in 2013</a:t>
            </a:r>
          </a:p>
          <a:p>
            <a:endParaRPr lang="en-US" dirty="0"/>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Prescription Drug Assistance Programs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Manufacturer-sponsored</a:t>
            </a:r>
          </a:p>
          <a:p>
            <a:pPr lvl="1"/>
            <a:r>
              <a:rPr lang="en-US" dirty="0" smtClean="0"/>
              <a:t>Self-administered</a:t>
            </a:r>
          </a:p>
          <a:p>
            <a:pPr lvl="1"/>
            <a:r>
              <a:rPr lang="en-US" dirty="0" smtClean="0"/>
              <a:t>Low-income patients</a:t>
            </a:r>
          </a:p>
          <a:p>
            <a:pPr lvl="1"/>
            <a:r>
              <a:rPr lang="en-US" dirty="0" smtClean="0"/>
              <a:t>Other (such as </a:t>
            </a:r>
            <a:r>
              <a:rPr lang="en-US" dirty="0" err="1" smtClean="0"/>
              <a:t>copays</a:t>
            </a:r>
            <a:r>
              <a:rPr lang="en-US" dirty="0" smtClean="0"/>
              <a:t> for expensive biologics, etc)</a:t>
            </a:r>
          </a:p>
          <a:p>
            <a:pPr lvl="1"/>
            <a:r>
              <a:rPr lang="en-US" dirty="0" smtClean="0"/>
              <a:t>Oftentimes considerable paperwork</a:t>
            </a:r>
          </a:p>
          <a:p>
            <a:pPr lvl="2"/>
            <a:r>
              <a:rPr lang="en-US" dirty="0" smtClean="0"/>
              <a:t>Organizations often help patients; often social workers</a:t>
            </a:r>
          </a:p>
          <a:p>
            <a:pPr lvl="2"/>
            <a:endParaRPr lang="en-US" dirty="0" smtClean="0"/>
          </a:p>
          <a:p>
            <a:r>
              <a:rPr lang="en-US" dirty="0" smtClean="0"/>
              <a:t>Other non-profit orgs</a:t>
            </a:r>
          </a:p>
          <a:p>
            <a:pPr lvl="1"/>
            <a:r>
              <a:rPr lang="en-US" dirty="0" err="1" smtClean="0"/>
              <a:t>NeedyMeds</a:t>
            </a:r>
            <a:endParaRPr lang="en-US" dirty="0" smtClean="0"/>
          </a:p>
          <a:p>
            <a:pPr lvl="1"/>
            <a:r>
              <a:rPr lang="en-US" dirty="0" err="1" smtClean="0"/>
              <a:t>RxAssist</a:t>
            </a:r>
            <a:endParaRPr lang="en-US" dirty="0" smtClean="0"/>
          </a:p>
          <a:p>
            <a:pPr lvl="1"/>
            <a:r>
              <a:rPr lang="en-US" dirty="0" err="1" smtClean="0"/>
              <a:t>RxHope</a:t>
            </a:r>
            <a:endParaRPr lang="en-US" dirty="0" smtClean="0"/>
          </a:p>
          <a:p>
            <a:pPr lvl="1"/>
            <a:r>
              <a:rPr lang="en-US" dirty="0" smtClean="0"/>
              <a:t>Partnership for Prescription Assistance</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effectLst>
                  <a:outerShdw blurRad="38100" dist="38100" dir="2700000" algn="tl">
                    <a:srgbClr val="000000">
                      <a:alpha val="43137"/>
                    </a:srgbClr>
                  </a:outerShdw>
                </a:effectLst>
              </a:rPr>
              <a:t>Examples of Recent Phase 3 Trials and News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a:hlinkClick r:id="rId2"/>
              </a:rPr>
              <a:t>http://</a:t>
            </a:r>
            <a:r>
              <a:rPr lang="en-US" dirty="0" smtClean="0">
                <a:hlinkClick r:id="rId2"/>
              </a:rPr>
              <a:t>www.marketwatch.com/story/aldeyra-therapeutics-announces-clinical-development-update-for-phase-3-programs-2017-01-25</a:t>
            </a:r>
            <a:endParaRPr lang="en-US" dirty="0" smtClean="0"/>
          </a:p>
          <a:p>
            <a:endParaRPr lang="en-US" dirty="0"/>
          </a:p>
          <a:p>
            <a:r>
              <a:rPr lang="en-US" dirty="0">
                <a:hlinkClick r:id="rId3"/>
              </a:rPr>
              <a:t>http://medcitynews.com/2017/01/myovant-launch-ipo-phase-3-trials-in-6-months</a:t>
            </a:r>
            <a:r>
              <a:rPr lang="en-US" dirty="0" smtClean="0">
                <a:hlinkClick r:id="rId3"/>
              </a:rPr>
              <a:t>/</a:t>
            </a:r>
            <a:endParaRPr lang="en-US" dirty="0" smtClean="0"/>
          </a:p>
          <a:p>
            <a:endParaRPr lang="en-US" dirty="0"/>
          </a:p>
          <a:p>
            <a:r>
              <a:rPr lang="en-US" dirty="0">
                <a:hlinkClick r:id="rId4"/>
              </a:rPr>
              <a:t>http://</a:t>
            </a:r>
            <a:r>
              <a:rPr lang="en-US" dirty="0" smtClean="0">
                <a:hlinkClick r:id="rId4"/>
              </a:rPr>
              <a:t>www.prnewswire.com/news-releases/intarcia-presents-results-from-two-successful-phase-3-trials-for-itca-650-its-investigational-therapy-in-type-2-diabetes-at-51st-easd-300143957.html</a:t>
            </a:r>
            <a:endParaRPr lang="en-US" dirty="0" smtClean="0"/>
          </a:p>
          <a:p>
            <a:endParaRPr lang="en-US" dirty="0"/>
          </a:p>
        </p:txBody>
      </p:sp>
    </p:spTree>
    <p:extLst>
      <p:ext uri="{BB962C8B-B14F-4D97-AF65-F5344CB8AC3E}">
        <p14:creationId xmlns="" xmlns:p14="http://schemas.microsoft.com/office/powerpoint/2010/main" val="545136207"/>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Summary</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smtClean="0"/>
              <a:t>Drugs marketed in the U.S. are required to go through Phase 1-3 trials and then post-marketing surveillance</a:t>
            </a:r>
          </a:p>
          <a:p>
            <a:r>
              <a:rPr lang="en-US" dirty="0" smtClean="0"/>
              <a:t>There are various programs to assist patients and health care professionals report on adverse drug events</a:t>
            </a:r>
          </a:p>
          <a:p>
            <a:r>
              <a:rPr lang="en-US" dirty="0" smtClean="0"/>
              <a:t>The programs along with other data from government and from commercial sources assist </a:t>
            </a:r>
            <a:r>
              <a:rPr lang="en-US" dirty="0" err="1" smtClean="0"/>
              <a:t>p’epidemiologic</a:t>
            </a:r>
            <a:r>
              <a:rPr lang="en-US" dirty="0" smtClean="0"/>
              <a:t> investigations</a:t>
            </a:r>
          </a:p>
          <a:p>
            <a:r>
              <a:rPr lang="en-US" dirty="0" smtClean="0"/>
              <a:t>Data from multiple sources and of various types are used to determine the drugs that are placed onto various types of formularies in the U.S.</a:t>
            </a:r>
          </a:p>
          <a:p>
            <a:endParaRPr lang="en-US" dirty="0"/>
          </a:p>
        </p:txBody>
      </p:sp>
    </p:spTree>
    <p:extLst>
      <p:ext uri="{BB962C8B-B14F-4D97-AF65-F5344CB8AC3E}">
        <p14:creationId xmlns="" xmlns:p14="http://schemas.microsoft.com/office/powerpoint/2010/main" val="2284982587"/>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Summary</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r>
              <a:rPr lang="en-US" dirty="0" err="1" smtClean="0"/>
              <a:t>Pharmacoeconomic</a:t>
            </a:r>
            <a:r>
              <a:rPr lang="en-US" dirty="0" smtClean="0"/>
              <a:t> data are increasingly used in medication use and insurance coverage decisions</a:t>
            </a:r>
          </a:p>
          <a:p>
            <a:r>
              <a:rPr lang="en-US" dirty="0" smtClean="0"/>
              <a:t>Cost-effectiveness and cost-utility analyses focus on drug outcomes such as quality of life and are becoming more common in the literature</a:t>
            </a:r>
          </a:p>
          <a:p>
            <a:r>
              <a:rPr lang="en-US" dirty="0" smtClean="0"/>
              <a:t>Drug prices are high in the U.S.; U.S. citizens likely subsidize much of the cost of drug research and development</a:t>
            </a:r>
          </a:p>
          <a:p>
            <a:r>
              <a:rPr lang="en-US" dirty="0" smtClean="0"/>
              <a:t>There are programs available for certain patients, particularly those of poorer socioeconomic means, to help them with </a:t>
            </a:r>
            <a:r>
              <a:rPr lang="en-US" smtClean="0"/>
              <a:t>their medication costs</a:t>
            </a:r>
            <a:endParaRPr lang="en-US" dirty="0" smtClean="0"/>
          </a:p>
          <a:p>
            <a:endParaRPr lang="en-US" dirty="0"/>
          </a:p>
        </p:txBody>
      </p:sp>
    </p:spTree>
    <p:extLst>
      <p:ext uri="{BB962C8B-B14F-4D97-AF65-F5344CB8AC3E}">
        <p14:creationId xmlns="" xmlns:p14="http://schemas.microsoft.com/office/powerpoint/2010/main" val="274626940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effectLst>
                  <a:outerShdw blurRad="38100" dist="38100" dir="2700000" algn="tl">
                    <a:srgbClr val="000000">
                      <a:alpha val="43137"/>
                    </a:srgbClr>
                  </a:outerShdw>
                </a:effectLst>
              </a:rPr>
              <a:t>Questions??</a:t>
            </a:r>
            <a:endParaRPr lang="en-US" b="1"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lstStyle/>
          <a:p>
            <a:endParaRPr lang="en-US"/>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5154</TotalTime>
  <Words>5276</Words>
  <Application>Microsoft Office PowerPoint</Application>
  <PresentationFormat>On-screen Show (4:3)</PresentationFormat>
  <Paragraphs>727</Paragraphs>
  <Slides>92</Slides>
  <Notes>2</Notes>
  <HiddenSlides>0</HiddenSlides>
  <MMClips>0</MMClips>
  <ScaleCrop>false</ScaleCrop>
  <HeadingPairs>
    <vt:vector size="4" baseType="variant">
      <vt:variant>
        <vt:lpstr>Theme</vt:lpstr>
      </vt:variant>
      <vt:variant>
        <vt:i4>1</vt:i4>
      </vt:variant>
      <vt:variant>
        <vt:lpstr>Slide Titles</vt:lpstr>
      </vt:variant>
      <vt:variant>
        <vt:i4>92</vt:i4>
      </vt:variant>
    </vt:vector>
  </HeadingPairs>
  <TitlesOfParts>
    <vt:vector size="93" baseType="lpstr">
      <vt:lpstr>Clarity</vt:lpstr>
      <vt:lpstr>U.S. Drug use, Economics, &amp; pricing </vt:lpstr>
      <vt:lpstr>Objectives/Preview</vt:lpstr>
      <vt:lpstr>Objectives/Preview</vt:lpstr>
      <vt:lpstr>Phase 1 Clinical Trials</vt:lpstr>
      <vt:lpstr>Phase 1 Clinical Trials</vt:lpstr>
      <vt:lpstr>Phase 2 Clinical Trials</vt:lpstr>
      <vt:lpstr>Phase 2 Clinical Trials</vt:lpstr>
      <vt:lpstr>Phase 3 Clinical Trials</vt:lpstr>
      <vt:lpstr>Examples of Recent Phase 3 Trials and News</vt:lpstr>
      <vt:lpstr>Slide 10</vt:lpstr>
      <vt:lpstr>Phase 4 Clinical Trials</vt:lpstr>
      <vt:lpstr>Pharmacoepidemiogy</vt:lpstr>
      <vt:lpstr>Epidemiology</vt:lpstr>
      <vt:lpstr>Study Design Considerations</vt:lpstr>
      <vt:lpstr>Population-based Health Management</vt:lpstr>
      <vt:lpstr>Phamacovigilance</vt:lpstr>
      <vt:lpstr>The Role of Various Organizations</vt:lpstr>
      <vt:lpstr>FDA Adverse Events Reporting System (FAERS)</vt:lpstr>
      <vt:lpstr>FAERS</vt:lpstr>
      <vt:lpstr>FDA’s MedWatch </vt:lpstr>
      <vt:lpstr>FDA’s Medwatch</vt:lpstr>
      <vt:lpstr>MUE and Other Research Using Commercial Databases</vt:lpstr>
      <vt:lpstr>Non-Commercial Databases</vt:lpstr>
      <vt:lpstr>National Ambulatory Medical Care Survey (NAMCS) &amp; Nat’l Hospital Ambulatory Medical Care Survey (NHAMCS)</vt:lpstr>
      <vt:lpstr>Some NAMCS Research . . .</vt:lpstr>
      <vt:lpstr>Medical Expenditure Panels Survey (MEPS)</vt:lpstr>
      <vt:lpstr>Some MEPS Research . . .</vt:lpstr>
      <vt:lpstr>Behavioral Risk Factor Surveillance System (BRFSS)</vt:lpstr>
      <vt:lpstr>Some BRFSS Research . . . </vt:lpstr>
      <vt:lpstr>Slide 30</vt:lpstr>
      <vt:lpstr>Slide 31</vt:lpstr>
      <vt:lpstr>Drug Formulary</vt:lpstr>
      <vt:lpstr>Pharmacy and Therapeutics (P&amp;T) Committees</vt:lpstr>
      <vt:lpstr>Factors in the Formulary Decision-Making Process</vt:lpstr>
      <vt:lpstr>Factors (cont’d)</vt:lpstr>
      <vt:lpstr>Factors (cont’d)</vt:lpstr>
      <vt:lpstr>Factors (cont’d)</vt:lpstr>
      <vt:lpstr>AMCP Guidelines</vt:lpstr>
      <vt:lpstr>AMCP Guidelines Goal 1</vt:lpstr>
      <vt:lpstr>AMCP Guidelines Goal 2</vt:lpstr>
      <vt:lpstr>PBM Functions</vt:lpstr>
      <vt:lpstr>Slide 42</vt:lpstr>
      <vt:lpstr>Slide 43</vt:lpstr>
      <vt:lpstr>Participating Pharmacy Agreement</vt:lpstr>
      <vt:lpstr>Drug Use/Cost Management Tools Employed by PBMs/Insurers</vt:lpstr>
      <vt:lpstr>Tools (cont’d)</vt:lpstr>
      <vt:lpstr>Prior Authorization</vt:lpstr>
      <vt:lpstr>Step Therapy</vt:lpstr>
      <vt:lpstr>Peer-Reviewed Evidence of Step Therapy Issues</vt:lpstr>
      <vt:lpstr>Evidence (cont’d)</vt:lpstr>
      <vt:lpstr>Ethical Pharmaceutical Benefit Policy</vt:lpstr>
      <vt:lpstr>Ethical Principles Applied to Pharmaceutical Benefit Management </vt:lpstr>
      <vt:lpstr>Health and Medical Economics</vt:lpstr>
      <vt:lpstr>Why Health Economics?</vt:lpstr>
      <vt:lpstr>Health Spending in the U.S.</vt:lpstr>
      <vt:lpstr>From Health Economics to P’economics</vt:lpstr>
      <vt:lpstr>Pharmacoeconomics</vt:lpstr>
      <vt:lpstr>Cost-Minimization Analysis (CMA)</vt:lpstr>
      <vt:lpstr>Cost-Benefit Analysis (CBA)</vt:lpstr>
      <vt:lpstr>Cost-Benefit Analysis</vt:lpstr>
      <vt:lpstr>Cost-Benefit Analysis</vt:lpstr>
      <vt:lpstr>Let’s Do A Simple CBA</vt:lpstr>
      <vt:lpstr>Simple CBA (for 20 years)</vt:lpstr>
      <vt:lpstr>Discounting</vt:lpstr>
      <vt:lpstr>Just a few examples of CBA</vt:lpstr>
      <vt:lpstr>Cost-effectiveness Analysis (CEA)</vt:lpstr>
      <vt:lpstr>CEA (cont’d)</vt:lpstr>
      <vt:lpstr>Evaluating/Conducting a CEA</vt:lpstr>
      <vt:lpstr>Slide 69</vt:lpstr>
      <vt:lpstr>Average Cost-effectiveness</vt:lpstr>
      <vt:lpstr>Average Cost-effectiveness</vt:lpstr>
      <vt:lpstr>Incremental Cost-effectiveness Analysis</vt:lpstr>
      <vt:lpstr>Comprehensive Incremental Cost-effectiveness</vt:lpstr>
      <vt:lpstr>Grid of All Possible Relationships of Cost to Effect Between Two Competing Alternatives</vt:lpstr>
      <vt:lpstr>Cost-Utility Analysis (CUA)</vt:lpstr>
      <vt:lpstr>Health-Related Quality of Life (HRQoL)</vt:lpstr>
      <vt:lpstr>Some Pricing Strategies by P’cal Manufacturers (Sponsors)</vt:lpstr>
      <vt:lpstr>Generic Competition and Drug Prices</vt:lpstr>
      <vt:lpstr>Slide 79</vt:lpstr>
      <vt:lpstr>Patient Demand Curves for Medical Good (Drugs) for Various Illness Events</vt:lpstr>
      <vt:lpstr>Patient Demand for Drugs with Insurance </vt:lpstr>
      <vt:lpstr>Patient Demand When Facing A Deductible</vt:lpstr>
      <vt:lpstr>Marketing of Prescription Drugs</vt:lpstr>
      <vt:lpstr>Direct-to-Consumer Advertising (DTCA) of Prescription Drugs</vt:lpstr>
      <vt:lpstr>Pricing to the Veterans Administration (VA) &amp; Other Gov’t Entities</vt:lpstr>
      <vt:lpstr>Veterans </vt:lpstr>
      <vt:lpstr>340b Drug Pricing Program</vt:lpstr>
      <vt:lpstr>340b (cont’d)</vt:lpstr>
      <vt:lpstr>Prescription Drug Assistance Programs</vt:lpstr>
      <vt:lpstr>Summary</vt:lpstr>
      <vt:lpstr>Summary</vt:lpstr>
      <vt:lpstr>Questions??</vt:lpstr>
    </vt:vector>
  </TitlesOfParts>
  <Company>Touro University California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U.S. Medicare</dc:title>
  <dc:creator>Shane Desselle</dc:creator>
  <cp:lastModifiedBy>Shane Desselle</cp:lastModifiedBy>
  <cp:revision>271</cp:revision>
  <dcterms:created xsi:type="dcterms:W3CDTF">2015-08-03T16:32:35Z</dcterms:created>
  <dcterms:modified xsi:type="dcterms:W3CDTF">2017-02-28T23:50:52Z</dcterms:modified>
</cp:coreProperties>
</file>